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7" r:id="rId1"/>
  </p:sldMasterIdLst>
  <p:notesMasterIdLst>
    <p:notesMasterId r:id="rId57"/>
  </p:notesMasterIdLst>
  <p:sldIdLst>
    <p:sldId id="256" r:id="rId2"/>
    <p:sldId id="259" r:id="rId3"/>
    <p:sldId id="333" r:id="rId4"/>
    <p:sldId id="280" r:id="rId5"/>
    <p:sldId id="332" r:id="rId6"/>
    <p:sldId id="317" r:id="rId7"/>
    <p:sldId id="266" r:id="rId8"/>
    <p:sldId id="281" r:id="rId9"/>
    <p:sldId id="283" r:id="rId10"/>
    <p:sldId id="284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6" r:id="rId41"/>
    <p:sldId id="315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6" r:id="rId50"/>
    <p:sldId id="325" r:id="rId51"/>
    <p:sldId id="327" r:id="rId52"/>
    <p:sldId id="328" r:id="rId53"/>
    <p:sldId id="329" r:id="rId54"/>
    <p:sldId id="330" r:id="rId55"/>
    <p:sldId id="331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8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91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ADFC9-7508-49CA-AD5C-9234A2A22D57}" type="datetimeFigureOut">
              <a:rPr lang="cs-CZ" smtClean="0"/>
              <a:t>8. 4. 2015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1D8D1-A10B-4AD4-A4A3-A81E4AC0D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0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1694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9873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9320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5124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4610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9276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144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0555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1188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77627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5725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20913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5057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10610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727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52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4551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53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951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24461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55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6559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7605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321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1246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9659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899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874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1D8D1-A10B-4AD4-A4A3-A81E4AC0D9C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6162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430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092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81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6700" indent="-266700"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41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861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056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417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967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771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0DF5E60-9974-AC48-9591-99C2BB44B7CF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047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881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4/8/2015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517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3.jpg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1.jpg"/><Relationship Id="rId4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3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itunes.apple.com/us/app/inspis-setmobile/id974701802?ls=1&amp;mt=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ihelpdesk.csicr.cz/ap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Mobilní Inspekční systém elektronického testování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3382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116" y="165984"/>
            <a:ext cx="7808499" cy="2998144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sp>
        <p:nvSpPr>
          <p:cNvPr id="6" name="Obdélník 5"/>
          <p:cNvSpPr/>
          <p:nvPr/>
        </p:nvSpPr>
        <p:spPr>
          <a:xfrm>
            <a:off x="4366903" y="1619791"/>
            <a:ext cx="937497" cy="2579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/>
          <a:srcRect b="3319"/>
          <a:stretch/>
        </p:blipFill>
        <p:spPr>
          <a:xfrm>
            <a:off x="4239116" y="3448050"/>
            <a:ext cx="7808499" cy="3296782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5327499" y="4599275"/>
            <a:ext cx="819803" cy="262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1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212" y="102263"/>
            <a:ext cx="7704416" cy="3287782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6167673" y="1230889"/>
            <a:ext cx="1618307" cy="30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7850108" y="1230889"/>
            <a:ext cx="578668" cy="30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edmiúhelník 11"/>
          <p:cNvSpPr/>
          <p:nvPr/>
        </p:nvSpPr>
        <p:spPr>
          <a:xfrm>
            <a:off x="6012030" y="1626732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Sedmiúhelník 12"/>
          <p:cNvSpPr/>
          <p:nvPr/>
        </p:nvSpPr>
        <p:spPr>
          <a:xfrm>
            <a:off x="8353153" y="1586580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3"/>
          <a:srcRect r="436"/>
          <a:stretch/>
        </p:blipFill>
        <p:spPr>
          <a:xfrm>
            <a:off x="4271558" y="3501398"/>
            <a:ext cx="7688070" cy="3262888"/>
          </a:xfrm>
          <a:prstGeom prst="rect">
            <a:avLst/>
          </a:prstGeom>
        </p:spPr>
      </p:pic>
      <p:sp>
        <p:nvSpPr>
          <p:cNvPr id="15" name="Obdélník 14"/>
          <p:cNvSpPr/>
          <p:nvPr/>
        </p:nvSpPr>
        <p:spPr>
          <a:xfrm>
            <a:off x="5358519" y="5010541"/>
            <a:ext cx="964797" cy="2229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67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212" y="102263"/>
            <a:ext cx="7704416" cy="3287782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6167673" y="1230889"/>
            <a:ext cx="1618307" cy="30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7850108" y="1230889"/>
            <a:ext cx="578668" cy="30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edmiúhelník 11"/>
          <p:cNvSpPr/>
          <p:nvPr/>
        </p:nvSpPr>
        <p:spPr>
          <a:xfrm>
            <a:off x="6012030" y="1626732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Sedmiúhelník 12"/>
          <p:cNvSpPr/>
          <p:nvPr/>
        </p:nvSpPr>
        <p:spPr>
          <a:xfrm>
            <a:off x="8353153" y="1586580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3"/>
          <a:srcRect r="436"/>
          <a:stretch/>
        </p:blipFill>
        <p:spPr>
          <a:xfrm>
            <a:off x="4271558" y="3501398"/>
            <a:ext cx="7688070" cy="3262888"/>
          </a:xfrm>
          <a:prstGeom prst="rect">
            <a:avLst/>
          </a:prstGeom>
        </p:spPr>
      </p:pic>
      <p:sp>
        <p:nvSpPr>
          <p:cNvPr id="15" name="Obdélník 14"/>
          <p:cNvSpPr/>
          <p:nvPr/>
        </p:nvSpPr>
        <p:spPr>
          <a:xfrm>
            <a:off x="5358519" y="5010541"/>
            <a:ext cx="964797" cy="2229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6617147" y="5233481"/>
            <a:ext cx="2047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Registrovaná osoba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68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212" y="3643905"/>
            <a:ext cx="7820225" cy="3000086"/>
          </a:xfrm>
          <a:prstGeom prst="rect">
            <a:avLst/>
          </a:prstGeom>
        </p:spPr>
      </p:pic>
      <p:sp>
        <p:nvSpPr>
          <p:cNvPr id="15" name="Obdélník 14"/>
          <p:cNvSpPr/>
          <p:nvPr/>
        </p:nvSpPr>
        <p:spPr>
          <a:xfrm>
            <a:off x="5421750" y="5224550"/>
            <a:ext cx="1066600" cy="2326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212" y="302860"/>
            <a:ext cx="7794700" cy="3043455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350548" y="1927047"/>
            <a:ext cx="2474687" cy="6215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376382" y="2987933"/>
            <a:ext cx="440758" cy="2124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9634580" y="1290150"/>
            <a:ext cx="226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Neregistrovaná osoba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87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035" y="237628"/>
            <a:ext cx="7857651" cy="2999462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700746" y="1999376"/>
            <a:ext cx="962701" cy="4714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6663447" y="1999376"/>
            <a:ext cx="578668" cy="1796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edmiúhelník 11"/>
          <p:cNvSpPr/>
          <p:nvPr/>
        </p:nvSpPr>
        <p:spPr>
          <a:xfrm>
            <a:off x="5394324" y="2553512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Sedmiúhelník 12"/>
          <p:cNvSpPr/>
          <p:nvPr/>
        </p:nvSpPr>
        <p:spPr>
          <a:xfrm>
            <a:off x="7314862" y="1926417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036" y="3569532"/>
            <a:ext cx="7857651" cy="3042750"/>
          </a:xfrm>
          <a:prstGeom prst="rect">
            <a:avLst/>
          </a:prstGeom>
        </p:spPr>
      </p:pic>
      <p:sp>
        <p:nvSpPr>
          <p:cNvPr id="16" name="Obdélník 15"/>
          <p:cNvSpPr/>
          <p:nvPr/>
        </p:nvSpPr>
        <p:spPr>
          <a:xfrm>
            <a:off x="5466945" y="5710136"/>
            <a:ext cx="953310" cy="2042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Sedmiúhelník 16"/>
          <p:cNvSpPr/>
          <p:nvPr/>
        </p:nvSpPr>
        <p:spPr>
          <a:xfrm>
            <a:off x="5389460" y="6003646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6475378" y="5719863"/>
            <a:ext cx="363167" cy="1945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Sedmiúhelník 18"/>
          <p:cNvSpPr/>
          <p:nvPr/>
        </p:nvSpPr>
        <p:spPr>
          <a:xfrm>
            <a:off x="6838545" y="5961791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2315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061" y="384809"/>
            <a:ext cx="5181600" cy="249555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024" y="3315670"/>
            <a:ext cx="7909369" cy="3030125"/>
          </a:xfrm>
          <a:prstGeom prst="rect">
            <a:avLst/>
          </a:prstGeom>
        </p:spPr>
      </p:pic>
      <p:sp>
        <p:nvSpPr>
          <p:cNvPr id="20" name="Obdélník 19"/>
          <p:cNvSpPr/>
          <p:nvPr/>
        </p:nvSpPr>
        <p:spPr>
          <a:xfrm>
            <a:off x="5259420" y="4421089"/>
            <a:ext cx="363167" cy="1945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083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251344" y="5804833"/>
            <a:ext cx="3657243" cy="937884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1. Přihlášení uživatele</a:t>
            </a:r>
          </a:p>
          <a:p>
            <a:pPr marL="0" indent="0">
              <a:buNone/>
            </a:pPr>
            <a:r>
              <a:rPr lang="cs-CZ" dirty="0" smtClean="0"/>
              <a:t>2. Klepnutí na tlačítko Nastavení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024" y="140563"/>
            <a:ext cx="7909369" cy="30384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2691" y="3376640"/>
            <a:ext cx="7902701" cy="2090305"/>
          </a:xfrm>
          <a:prstGeom prst="rect">
            <a:avLst/>
          </a:prstGeom>
        </p:spPr>
      </p:pic>
      <p:sp>
        <p:nvSpPr>
          <p:cNvPr id="20" name="Obdélník 19"/>
          <p:cNvSpPr/>
          <p:nvPr/>
        </p:nvSpPr>
        <p:spPr>
          <a:xfrm>
            <a:off x="11447833" y="4013230"/>
            <a:ext cx="667559" cy="2183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10836611" y="4013230"/>
            <a:ext cx="572310" cy="2183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7232514" y="4545403"/>
            <a:ext cx="802533" cy="2406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6483484" y="5138396"/>
            <a:ext cx="462065" cy="2118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edmiúhelník 11"/>
          <p:cNvSpPr/>
          <p:nvPr/>
        </p:nvSpPr>
        <p:spPr>
          <a:xfrm>
            <a:off x="11804106" y="4278393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Sedmiúhelník 12"/>
          <p:cNvSpPr/>
          <p:nvPr/>
        </p:nvSpPr>
        <p:spPr>
          <a:xfrm>
            <a:off x="10743584" y="4278393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Sedmiúhelník 13"/>
          <p:cNvSpPr/>
          <p:nvPr/>
        </p:nvSpPr>
        <p:spPr>
          <a:xfrm>
            <a:off x="8005065" y="4786009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Sedmiúhelník 14"/>
          <p:cNvSpPr/>
          <p:nvPr/>
        </p:nvSpPr>
        <p:spPr>
          <a:xfrm>
            <a:off x="6921228" y="5374532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Zástupný symbol pro obsah 7"/>
          <p:cNvSpPr txBox="1">
            <a:spLocks/>
          </p:cNvSpPr>
          <p:nvPr/>
        </p:nvSpPr>
        <p:spPr>
          <a:xfrm>
            <a:off x="8283051" y="5804833"/>
            <a:ext cx="3657243" cy="93788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 smtClean="0"/>
              <a:t>3. Volba záložky Moje školní role</a:t>
            </a:r>
          </a:p>
          <a:p>
            <a:pPr marL="0" indent="0">
              <a:buNone/>
            </a:pPr>
            <a:r>
              <a:rPr lang="cs-CZ" dirty="0" smtClean="0"/>
              <a:t>4. Povolení oprávnění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990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626" y="219465"/>
            <a:ext cx="7878270" cy="3035787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vyučovacích předmětů</a:t>
            </a:r>
            <a:endParaRPr lang="cs-CZ" dirty="0"/>
          </a:p>
          <a:p>
            <a:endParaRPr lang="cs-CZ" dirty="0" smtClean="0"/>
          </a:p>
        </p:txBody>
      </p:sp>
      <p:sp>
        <p:nvSpPr>
          <p:cNvPr id="10" name="Obdélník 9"/>
          <p:cNvSpPr/>
          <p:nvPr/>
        </p:nvSpPr>
        <p:spPr>
          <a:xfrm>
            <a:off x="4380673" y="1956108"/>
            <a:ext cx="802533" cy="2406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 rotWithShape="1">
          <a:blip r:embed="rId4"/>
          <a:srcRect r="116"/>
          <a:stretch/>
        </p:blipFill>
        <p:spPr>
          <a:xfrm>
            <a:off x="4191626" y="3584428"/>
            <a:ext cx="7878270" cy="3013997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7242772" y="4993268"/>
            <a:ext cx="218828" cy="2183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896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Zavedení vyučovacích předmětů</a:t>
            </a:r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možno zvolit více předmětů najednou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šipka </a:t>
            </a:r>
            <a:r>
              <a:rPr lang="cs-CZ" dirty="0"/>
              <a:t>u</a:t>
            </a:r>
            <a:r>
              <a:rPr lang="cs-CZ" dirty="0" smtClean="0"/>
              <a:t>kazující vlevo odebírá předměty z vybraného seznamu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 ŠABLONÁCH TESTŮ JSOU NABÍZENY TESTY POUZE Z VYBRANÝCH PŘEDMĚTŮ ŠKOLY!</a:t>
            </a:r>
          </a:p>
          <a:p>
            <a:endParaRPr lang="cs-CZ" dirty="0" smtClean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626" y="87570"/>
            <a:ext cx="7932588" cy="3442188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5431547" y="2263930"/>
            <a:ext cx="1811225" cy="2348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542739" y="1551065"/>
            <a:ext cx="315669" cy="2596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Sedmiúhelník 11"/>
          <p:cNvSpPr/>
          <p:nvPr/>
        </p:nvSpPr>
        <p:spPr>
          <a:xfrm>
            <a:off x="6931486" y="2561920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Sedmiúhelník 12"/>
          <p:cNvSpPr/>
          <p:nvPr/>
        </p:nvSpPr>
        <p:spPr>
          <a:xfrm>
            <a:off x="7702765" y="1857923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626" y="3620025"/>
            <a:ext cx="7932588" cy="303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2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Zavedení tříd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305" y="3380590"/>
            <a:ext cx="7945229" cy="3064201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304" y="206564"/>
            <a:ext cx="7945229" cy="3061589"/>
          </a:xfrm>
          <a:prstGeom prst="rect">
            <a:avLst/>
          </a:prstGeom>
        </p:spPr>
      </p:pic>
      <p:sp>
        <p:nvSpPr>
          <p:cNvPr id="15" name="Obdélník 14"/>
          <p:cNvSpPr/>
          <p:nvPr/>
        </p:nvSpPr>
        <p:spPr>
          <a:xfrm>
            <a:off x="4299193" y="1295205"/>
            <a:ext cx="517252" cy="2348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5264246" y="4486502"/>
            <a:ext cx="629559" cy="2303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41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Instalace</a:t>
            </a:r>
            <a:br>
              <a:rPr lang="cs-CZ" dirty="0" smtClean="0"/>
            </a:br>
            <a:r>
              <a:rPr lang="cs-CZ" sz="2800" b="0" dirty="0" smtClean="0"/>
              <a:t>platforma Google Android</a:t>
            </a:r>
            <a:endParaRPr lang="cs-CZ" sz="2800" b="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48" y="1851660"/>
            <a:ext cx="2497549" cy="444355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842" y="1851660"/>
            <a:ext cx="2487624" cy="442589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36" y="1851660"/>
            <a:ext cx="2487624" cy="4425897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2803279" y="3944451"/>
            <a:ext cx="708017" cy="6458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4885063" y="2524083"/>
            <a:ext cx="1168265" cy="3379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9546336" y="2047241"/>
            <a:ext cx="385361" cy="4124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490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Zavedení tříd</a:t>
            </a:r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304" y="253306"/>
            <a:ext cx="7945229" cy="3064201"/>
          </a:xfrm>
          <a:prstGeom prst="rect">
            <a:avLst/>
          </a:prstGeom>
        </p:spPr>
      </p:pic>
      <p:sp>
        <p:nvSpPr>
          <p:cNvPr id="15" name="Obdélník 14"/>
          <p:cNvSpPr/>
          <p:nvPr/>
        </p:nvSpPr>
        <p:spPr>
          <a:xfrm>
            <a:off x="5264246" y="1667990"/>
            <a:ext cx="2485520" cy="10389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9002" y="3562412"/>
            <a:ext cx="7941531" cy="3046623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5284616" y="4689696"/>
            <a:ext cx="419067" cy="1810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90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Zavedení tříd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583" y="2176933"/>
            <a:ext cx="7842810" cy="302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8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Zavedení učitelů</a:t>
            </a:r>
          </a:p>
          <a:p>
            <a:endParaRPr lang="cs-CZ" dirty="0"/>
          </a:p>
          <a:p>
            <a:r>
              <a:rPr lang="cs-CZ" i="1" dirty="0"/>
              <a:t>Externí prezentace </a:t>
            </a:r>
            <a:endParaRPr lang="cs-CZ" i="1" dirty="0" smtClean="0"/>
          </a:p>
          <a:p>
            <a:r>
              <a:rPr lang="cs-CZ" i="1" dirty="0" smtClean="0"/>
              <a:t>Založení </a:t>
            </a:r>
            <a:r>
              <a:rPr lang="cs-CZ" i="1" dirty="0"/>
              <a:t>učitelů do iSET.ppsx</a:t>
            </a:r>
            <a:endParaRPr lang="cs-CZ" i="1" dirty="0" smtClean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7785" y="666404"/>
            <a:ext cx="75342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5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Zavedení žáků</a:t>
            </a:r>
          </a:p>
          <a:p>
            <a:endParaRPr lang="cs-CZ" dirty="0"/>
          </a:p>
          <a:p>
            <a:r>
              <a:rPr lang="cs-CZ" i="1" dirty="0"/>
              <a:t>Externí prezentace </a:t>
            </a:r>
            <a:endParaRPr lang="cs-CZ" i="1" dirty="0" smtClean="0"/>
          </a:p>
          <a:p>
            <a:r>
              <a:rPr lang="cs-CZ" i="1" dirty="0"/>
              <a:t>Založení žáků do iSET.ppsx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207" y="647354"/>
            <a:ext cx="75533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6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Zadání testu žákům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/>
              <a:t>POUZE PRO ROLI UČITEL !!!</a:t>
            </a:r>
          </a:p>
          <a:p>
            <a:endParaRPr lang="cs-CZ" dirty="0"/>
          </a:p>
          <a:p>
            <a:r>
              <a:rPr lang="cs-CZ" i="1" dirty="0"/>
              <a:t>Externí prezentace </a:t>
            </a:r>
            <a:endParaRPr lang="cs-CZ" i="1" dirty="0" smtClean="0"/>
          </a:p>
          <a:p>
            <a:r>
              <a:rPr lang="cs-CZ" i="1" dirty="0"/>
              <a:t>Testování </a:t>
            </a:r>
            <a:r>
              <a:rPr lang="cs-CZ" i="1" dirty="0" smtClean="0"/>
              <a:t>žáků.ppsx</a:t>
            </a:r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970" y="647354"/>
            <a:ext cx="7543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6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Zadání testu žákům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Novinka se zavedením </a:t>
            </a:r>
            <a:r>
              <a:rPr lang="cs-CZ" dirty="0" err="1" smtClean="0"/>
              <a:t>InspIS</a:t>
            </a:r>
            <a:r>
              <a:rPr lang="cs-CZ" dirty="0" smtClean="0"/>
              <a:t> SET mobile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606" y="1528101"/>
            <a:ext cx="7710519" cy="4664469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9302091" y="4827649"/>
            <a:ext cx="2702034" cy="6859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34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Zadání testu žákům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931" y="1394702"/>
            <a:ext cx="7770961" cy="4752598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6721846" y="4719005"/>
            <a:ext cx="1254250" cy="6496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0368884" y="2779410"/>
            <a:ext cx="531481" cy="2897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Zadání testu žákům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Novinka se zavedením </a:t>
            </a:r>
            <a:r>
              <a:rPr lang="cs-CZ" dirty="0" err="1" smtClean="0"/>
              <a:t>InspIS</a:t>
            </a:r>
            <a:r>
              <a:rPr lang="cs-CZ" dirty="0" smtClean="0"/>
              <a:t> SET mobile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569" y="163060"/>
            <a:ext cx="7800735" cy="4725701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9234191" y="3502063"/>
            <a:ext cx="2082641" cy="6496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471140" y="4151761"/>
            <a:ext cx="662992" cy="2391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9568" y="5217450"/>
            <a:ext cx="7800735" cy="1036035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9839264" y="5410617"/>
            <a:ext cx="2201039" cy="7366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lů 9"/>
          <p:cNvSpPr/>
          <p:nvPr/>
        </p:nvSpPr>
        <p:spPr>
          <a:xfrm>
            <a:off x="6626093" y="4464627"/>
            <a:ext cx="353086" cy="66184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20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Testování žáka bez registrace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772" y="1516663"/>
            <a:ext cx="7701111" cy="4331875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8147328" y="4369469"/>
            <a:ext cx="1594202" cy="3021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65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635" y="1437445"/>
            <a:ext cx="6534150" cy="430530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087256" y="3891921"/>
            <a:ext cx="2934113" cy="15129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21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Instalace</a:t>
            </a:r>
            <a:br>
              <a:rPr lang="cs-CZ" dirty="0" smtClean="0"/>
            </a:br>
            <a:r>
              <a:rPr lang="cs-CZ" sz="2800" b="0" dirty="0" smtClean="0"/>
              <a:t>platforma Google Android</a:t>
            </a:r>
            <a:endParaRPr lang="cs-CZ" sz="2800" b="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333" y="1851659"/>
            <a:ext cx="2487624" cy="442589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450" y="1851659"/>
            <a:ext cx="2487624" cy="4425897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3644527" y="2902035"/>
            <a:ext cx="2344793" cy="7189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6344450" y="2060787"/>
            <a:ext cx="2487624" cy="42167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40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219" y="686349"/>
            <a:ext cx="6181725" cy="260985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219" y="3737003"/>
            <a:ext cx="6257925" cy="255270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141575" y="5533204"/>
            <a:ext cx="5994186" cy="641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350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018" y="289559"/>
            <a:ext cx="3039230" cy="126402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018" y="1877243"/>
            <a:ext cx="6667736" cy="4761557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268324" y="5533204"/>
            <a:ext cx="752230" cy="11055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39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475" y="154285"/>
            <a:ext cx="2337304" cy="149344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263" y="2064190"/>
            <a:ext cx="7536027" cy="457461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4794897" y="5533204"/>
            <a:ext cx="890679" cy="11055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929191" y="2064190"/>
            <a:ext cx="358034" cy="5251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Sedmiúhelník 9"/>
          <p:cNvSpPr/>
          <p:nvPr/>
        </p:nvSpPr>
        <p:spPr>
          <a:xfrm>
            <a:off x="5829869" y="6305204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1" name="Sedmiúhelník 10"/>
          <p:cNvSpPr/>
          <p:nvPr/>
        </p:nvSpPr>
        <p:spPr>
          <a:xfrm>
            <a:off x="5374290" y="2509773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7613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635" y="1437445"/>
            <a:ext cx="6534150" cy="430530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087256" y="2361889"/>
            <a:ext cx="2934113" cy="15129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97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861" y="513640"/>
            <a:ext cx="7875060" cy="303013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628" y="4030484"/>
            <a:ext cx="6105525" cy="240030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5187636" y="5821378"/>
            <a:ext cx="5939074" cy="4838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831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407" y="171069"/>
            <a:ext cx="7330843" cy="18954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408" y="2103402"/>
            <a:ext cx="7333488" cy="385973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11073384" y="2136346"/>
            <a:ext cx="565390" cy="2410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406" y="2615182"/>
            <a:ext cx="7330843" cy="4123599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10835640" y="6547103"/>
            <a:ext cx="301752" cy="191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9068201" y="5900772"/>
            <a:ext cx="2670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Skrytí Horní lišty a Levého navigačního panelu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406" y="2615182"/>
            <a:ext cx="7330843" cy="412359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406" y="172783"/>
            <a:ext cx="3914775" cy="164782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406" y="1898807"/>
            <a:ext cx="3914775" cy="552189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4636008" y="1984794"/>
            <a:ext cx="1600200" cy="3743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75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bez registrace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Připravit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635" y="1437445"/>
            <a:ext cx="6534150" cy="430530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8141352" y="2361889"/>
            <a:ext cx="2934113" cy="15129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86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</a:t>
            </a:r>
            <a:r>
              <a:rPr lang="cs-CZ" dirty="0" smtClean="0"/>
              <a:t>s registrací</a:t>
            </a:r>
            <a:endParaRPr lang="cs-CZ" dirty="0"/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Stáhnutí testu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260" y="2368295"/>
            <a:ext cx="5745199" cy="317123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260" y="1596115"/>
            <a:ext cx="4268824" cy="66675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0084" y="1596115"/>
            <a:ext cx="1476375" cy="66675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5505993" y="4919472"/>
            <a:ext cx="2687030" cy="3931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733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s registrací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/>
              <a:t>Stáhnutí testu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6388" y="1312651"/>
            <a:ext cx="1476375" cy="6667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013" y="1979401"/>
            <a:ext cx="6000750" cy="42576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013" y="1312651"/>
            <a:ext cx="4524375" cy="66675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6621561" y="4419046"/>
            <a:ext cx="977103" cy="1606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186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Instalace</a:t>
            </a:r>
            <a:br>
              <a:rPr lang="cs-CZ" dirty="0" smtClean="0"/>
            </a:br>
            <a:r>
              <a:rPr lang="cs-CZ" sz="2800" b="0" dirty="0" smtClean="0"/>
              <a:t>platforma Microsoft Windows RT</a:t>
            </a:r>
            <a:endParaRPr lang="cs-CZ" sz="2800" b="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2376" y="1121277"/>
            <a:ext cx="2146954" cy="123216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/>
          <a:srcRect r="11728"/>
          <a:stretch/>
        </p:blipFill>
        <p:spPr>
          <a:xfrm>
            <a:off x="554331" y="1803187"/>
            <a:ext cx="8272428" cy="452618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025" y="2982063"/>
            <a:ext cx="4522286" cy="251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2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s registrací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/>
              <a:t>Stáhnutí testu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154" y="376428"/>
            <a:ext cx="7726640" cy="3400044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4280154" y="650470"/>
            <a:ext cx="2532126" cy="31260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6877411" y="1900150"/>
            <a:ext cx="446933" cy="6053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714" y="4050514"/>
            <a:ext cx="586791" cy="541067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714" y="4705627"/>
            <a:ext cx="266723" cy="533446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1714" y="5353119"/>
            <a:ext cx="487722" cy="533446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8593" y="6000611"/>
            <a:ext cx="525826" cy="548688"/>
          </a:xfrm>
          <a:prstGeom prst="rect">
            <a:avLst/>
          </a:prstGeom>
        </p:spPr>
      </p:pic>
      <p:sp>
        <p:nvSpPr>
          <p:cNvPr id="16" name="TextovéPole 15"/>
          <p:cNvSpPr txBox="1"/>
          <p:nvPr/>
        </p:nvSpPr>
        <p:spPr>
          <a:xfrm>
            <a:off x="6510528" y="4787684"/>
            <a:ext cx="605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6510528" y="6090289"/>
            <a:ext cx="1832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Obnovení obsahu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6442592" y="4136382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Menu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6510528" y="5438986"/>
            <a:ext cx="2786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Vyhledání dalších testů, filtr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981772" y="3108702"/>
            <a:ext cx="1863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dirty="0" smtClean="0">
                <a:solidFill>
                  <a:srgbClr val="FF0000"/>
                </a:solidFill>
              </a:rPr>
              <a:t>Připravené a </a:t>
            </a:r>
          </a:p>
          <a:p>
            <a:pPr algn="r"/>
            <a:r>
              <a:rPr lang="cs-CZ" dirty="0" smtClean="0">
                <a:solidFill>
                  <a:srgbClr val="FF0000"/>
                </a:solidFill>
              </a:rPr>
              <a:t>absolvované testy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s registrací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/>
              <a:t>Stáhnutí testu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21" name="Obrázek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9971" y="306895"/>
            <a:ext cx="3676650" cy="1800225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971" y="2350008"/>
            <a:ext cx="7534158" cy="3648456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9509760" y="4800322"/>
            <a:ext cx="557783" cy="9512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339970" y="2779775"/>
            <a:ext cx="4008501" cy="6949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67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s registrací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/>
              <a:t>Stáhnutí testu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392" y="56578"/>
            <a:ext cx="7740383" cy="198253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391" y="2048538"/>
            <a:ext cx="7740383" cy="385973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11301984" y="2094258"/>
            <a:ext cx="594360" cy="2283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391" y="2434511"/>
            <a:ext cx="7740383" cy="435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35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Testování žáka s registrací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/>
              <a:t>Stáhnutí testu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Spustit test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Zobrazit výsledky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060" y="240792"/>
            <a:ext cx="3914775" cy="12192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060" y="1570242"/>
            <a:ext cx="2562225" cy="638175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4636008" y="1691640"/>
            <a:ext cx="1773936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60" y="2962310"/>
            <a:ext cx="7651158" cy="3342894"/>
          </a:xfrm>
          <a:prstGeom prst="rect">
            <a:avLst/>
          </a:prstGeom>
        </p:spPr>
      </p:pic>
      <p:sp>
        <p:nvSpPr>
          <p:cNvPr id="12" name="Obdélník 11"/>
          <p:cNvSpPr/>
          <p:nvPr/>
        </p:nvSpPr>
        <p:spPr>
          <a:xfrm>
            <a:off x="8055864" y="4450876"/>
            <a:ext cx="429768" cy="6514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153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Vyhodnocení testu učitelem</a:t>
            </a:r>
          </a:p>
          <a:p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Přihlášení do systému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Role učitel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Školní testování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Všechny předměty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Záložka Provedené testy (termín na test již vypršel) / Připravené testy (termín testu ještě probíhá)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Klepnutí na příslušný Název akce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957" y="806958"/>
            <a:ext cx="7802880" cy="2537460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6464808" y="1316734"/>
            <a:ext cx="2240280" cy="2286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4784597" y="1155591"/>
            <a:ext cx="893827" cy="2160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Sedmiúhelník 10"/>
          <p:cNvSpPr/>
          <p:nvPr/>
        </p:nvSpPr>
        <p:spPr>
          <a:xfrm>
            <a:off x="8705088" y="1545336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Sedmiúhelník 12"/>
          <p:cNvSpPr/>
          <p:nvPr/>
        </p:nvSpPr>
        <p:spPr>
          <a:xfrm>
            <a:off x="4473311" y="1371601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11274552" y="1325878"/>
            <a:ext cx="739868" cy="2286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6208776" y="2094735"/>
            <a:ext cx="1408176" cy="2384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Sedmiúhelník 15"/>
          <p:cNvSpPr/>
          <p:nvPr/>
        </p:nvSpPr>
        <p:spPr>
          <a:xfrm>
            <a:off x="11819330" y="1586865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7" name="Sedmiúhelník 16"/>
          <p:cNvSpPr/>
          <p:nvPr/>
        </p:nvSpPr>
        <p:spPr>
          <a:xfrm>
            <a:off x="7616952" y="2333152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5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5364480" y="2890080"/>
            <a:ext cx="615696" cy="2384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Sedmiúhelník 18"/>
          <p:cNvSpPr/>
          <p:nvPr/>
        </p:nvSpPr>
        <p:spPr>
          <a:xfrm>
            <a:off x="6032382" y="2927711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6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4260714" y="1769214"/>
            <a:ext cx="1033662" cy="2384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Sedmiúhelník 20"/>
          <p:cNvSpPr/>
          <p:nvPr/>
        </p:nvSpPr>
        <p:spPr>
          <a:xfrm>
            <a:off x="5231510" y="2007631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4</a:t>
            </a: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533" y="3741527"/>
            <a:ext cx="7802880" cy="2240280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4321106" y="4740038"/>
            <a:ext cx="910404" cy="2525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632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Vyhodnocení testu učitelem</a:t>
            </a:r>
          </a:p>
          <a:p>
            <a:endParaRPr lang="cs-CZ" dirty="0" smtClean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Generovat vysvědčení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tlačítko Obnovit – do té doby, než je vygenerováno vysvědčení </a:t>
            </a:r>
            <a:endParaRPr lang="cs-CZ" dirty="0"/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908" y="2027681"/>
            <a:ext cx="7818120" cy="4046220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>
          <a:xfrm>
            <a:off x="6607488" y="4487452"/>
            <a:ext cx="910404" cy="2525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9493944" y="4197096"/>
            <a:ext cx="427296" cy="2015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Sedmiúhelník 23"/>
          <p:cNvSpPr/>
          <p:nvPr/>
        </p:nvSpPr>
        <p:spPr>
          <a:xfrm>
            <a:off x="10003536" y="4362085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5" name="Sedmiúhelník 24"/>
          <p:cNvSpPr/>
          <p:nvPr/>
        </p:nvSpPr>
        <p:spPr>
          <a:xfrm>
            <a:off x="6255054" y="4643752"/>
            <a:ext cx="311286" cy="301558"/>
          </a:xfrm>
          <a:prstGeom prst="heptagon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rgbClr val="FF0000"/>
                </a:solidFill>
              </a:rPr>
              <a:t>1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26" name="Obdélník 25"/>
          <p:cNvSpPr/>
          <p:nvPr/>
        </p:nvSpPr>
        <p:spPr>
          <a:xfrm>
            <a:off x="7673534" y="4945310"/>
            <a:ext cx="1168713" cy="5136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773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Vyhodnocení testu učitelem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862" y="2066544"/>
            <a:ext cx="7810500" cy="4046220"/>
          </a:xfrm>
          <a:prstGeom prst="rect">
            <a:avLst/>
          </a:prstGeom>
        </p:spPr>
      </p:pic>
      <p:sp>
        <p:nvSpPr>
          <p:cNvPr id="26" name="Obdélník 25"/>
          <p:cNvSpPr/>
          <p:nvPr/>
        </p:nvSpPr>
        <p:spPr>
          <a:xfrm>
            <a:off x="7691822" y="4972742"/>
            <a:ext cx="1168713" cy="5136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9142670" y="4972742"/>
            <a:ext cx="2077018" cy="5136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9677339" y="4326411"/>
            <a:ext cx="2366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Hesla pro přihlášení </a:t>
            </a:r>
          </a:p>
          <a:p>
            <a:r>
              <a:rPr lang="cs-CZ" b="1" dirty="0" smtClean="0">
                <a:solidFill>
                  <a:srgbClr val="FF0000"/>
                </a:solidFill>
              </a:rPr>
              <a:t>k prohlédnutí výsledků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39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/>
              <a:t>Testování žáka bez </a:t>
            </a:r>
            <a:r>
              <a:rPr lang="cs-CZ" dirty="0" smtClean="0"/>
              <a:t>registrace – prohlédnutí výsledků testů</a:t>
            </a:r>
            <a:endParaRPr lang="cs-CZ" dirty="0"/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3"/>
          <a:srcRect b="5530"/>
          <a:stretch/>
        </p:blipFill>
        <p:spPr>
          <a:xfrm>
            <a:off x="4811635" y="120709"/>
            <a:ext cx="6534150" cy="4067243"/>
          </a:xfrm>
          <a:prstGeom prst="rect">
            <a:avLst/>
          </a:prstGeom>
        </p:spPr>
      </p:pic>
      <p:sp>
        <p:nvSpPr>
          <p:cNvPr id="15" name="Obdélník 14"/>
          <p:cNvSpPr/>
          <p:nvPr/>
        </p:nvSpPr>
        <p:spPr>
          <a:xfrm>
            <a:off x="8141352" y="1045153"/>
            <a:ext cx="2934113" cy="15129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7164" y="4335970"/>
            <a:ext cx="6048375" cy="2428875"/>
          </a:xfrm>
          <a:prstGeom prst="rect">
            <a:avLst/>
          </a:prstGeom>
        </p:spPr>
      </p:pic>
      <p:sp>
        <p:nvSpPr>
          <p:cNvPr id="16" name="Obdélník 15"/>
          <p:cNvSpPr/>
          <p:nvPr/>
        </p:nvSpPr>
        <p:spPr>
          <a:xfrm>
            <a:off x="5181173" y="6108192"/>
            <a:ext cx="5937931" cy="5172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019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/>
              <a:t>Testování žáka bez registrace – prohlédnutí výsledků testů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615" y="1631360"/>
            <a:ext cx="8023836" cy="4513408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11850624" y="2548370"/>
            <a:ext cx="303827" cy="8623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938711" y="6016752"/>
            <a:ext cx="428050" cy="1314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9939953" y="3410712"/>
            <a:ext cx="2320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Přepínání na stránce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7179762" y="5547637"/>
            <a:ext cx="1860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Přepínání stránek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/>
              <a:t>Testování žáka </a:t>
            </a:r>
            <a:r>
              <a:rPr lang="cs-CZ" dirty="0" smtClean="0"/>
              <a:t>s registrací </a:t>
            </a:r>
            <a:r>
              <a:rPr lang="cs-CZ" dirty="0"/>
              <a:t>– prohlédnutí výsledků testů</a:t>
            </a:r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104" y="118871"/>
            <a:ext cx="7792309" cy="2355057"/>
          </a:xfrm>
          <a:prstGeom prst="rect">
            <a:avLst/>
          </a:prstGeom>
        </p:spPr>
      </p:pic>
      <p:sp>
        <p:nvSpPr>
          <p:cNvPr id="26" name="Obdélník 25"/>
          <p:cNvSpPr/>
          <p:nvPr/>
        </p:nvSpPr>
        <p:spPr>
          <a:xfrm>
            <a:off x="8085015" y="1655063"/>
            <a:ext cx="428050" cy="6309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4261104" y="373311"/>
            <a:ext cx="2532888" cy="4679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96" y="2655206"/>
            <a:ext cx="7315200" cy="4114800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11667744" y="3426194"/>
            <a:ext cx="279752" cy="8623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075871" y="6638544"/>
            <a:ext cx="428050" cy="1314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9916866" y="4288536"/>
            <a:ext cx="2136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Přepínání na stránce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7316922" y="6178573"/>
            <a:ext cx="1860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Přepínání stránek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9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Instalace</a:t>
            </a:r>
            <a:br>
              <a:rPr lang="cs-CZ" dirty="0" smtClean="0"/>
            </a:br>
            <a:r>
              <a:rPr lang="cs-CZ" sz="2800" b="0" dirty="0" smtClean="0"/>
              <a:t>platforma </a:t>
            </a:r>
            <a:r>
              <a:rPr lang="cs-CZ" sz="2800" b="0" dirty="0" err="1" smtClean="0"/>
              <a:t>iOS</a:t>
            </a:r>
            <a:r>
              <a:rPr lang="cs-CZ" sz="2800" b="0" dirty="0" smtClean="0"/>
              <a:t>					Apple STORE - zatím ne</a:t>
            </a:r>
            <a:endParaRPr lang="cs-CZ" sz="2800" b="0" dirty="0"/>
          </a:p>
        </p:txBody>
      </p:sp>
      <p:sp>
        <p:nvSpPr>
          <p:cNvPr id="3" name="TextovéPole 2"/>
          <p:cNvSpPr txBox="1"/>
          <p:nvPr/>
        </p:nvSpPr>
        <p:spPr>
          <a:xfrm>
            <a:off x="466344" y="6395199"/>
            <a:ext cx="749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u="sng" dirty="0">
                <a:solidFill>
                  <a:schemeClr val="bg1"/>
                </a:solidFill>
                <a:hlinkClick r:id="rId2"/>
              </a:rPr>
              <a:t>https://itunes.apple.com/us/app/inspis-setmobile/id974701802?ls=1&amp;mt=8</a:t>
            </a:r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65" y="1856232"/>
            <a:ext cx="7060081" cy="437083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5" r="33214" b="28541"/>
          <a:stretch/>
        </p:blipFill>
        <p:spPr>
          <a:xfrm>
            <a:off x="9261987" y="1925415"/>
            <a:ext cx="2098696" cy="172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4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Role učitel</a:t>
            </a: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377" y="1312703"/>
            <a:ext cx="7216140" cy="435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Role administrátor</a:t>
            </a:r>
            <a:endParaRPr lang="cs-CZ" dirty="0"/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078" y="1989464"/>
            <a:ext cx="5157978" cy="374344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077" y="1332239"/>
            <a:ext cx="4329303" cy="65722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381" y="1332238"/>
            <a:ext cx="8286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2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Role administrátor a učitel</a:t>
            </a:r>
            <a:endParaRPr lang="cs-CZ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353" y="1332236"/>
            <a:ext cx="4267200" cy="65722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3077" y="1332237"/>
            <a:ext cx="828675" cy="6572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1352" y="1989463"/>
            <a:ext cx="7010400" cy="41148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8355" y="1332236"/>
            <a:ext cx="210845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9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MENU</a:t>
            </a:r>
            <a:endParaRPr lang="cs-CZ" dirty="0"/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141" y="310054"/>
            <a:ext cx="2688849" cy="291468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832" y="310055"/>
            <a:ext cx="2551093" cy="291468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2141" y="3582543"/>
            <a:ext cx="2854849" cy="310172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7112" y="5307983"/>
            <a:ext cx="876376" cy="1257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0190" y="1865222"/>
            <a:ext cx="777307" cy="12497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2822" y="1877123"/>
            <a:ext cx="777307" cy="1257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24832" y="4408115"/>
            <a:ext cx="883920" cy="1318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42745" y="4408115"/>
            <a:ext cx="777307" cy="12497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Šipka doprava 15"/>
          <p:cNvSpPr/>
          <p:nvPr/>
        </p:nvSpPr>
        <p:spPr>
          <a:xfrm>
            <a:off x="9683284" y="4923091"/>
            <a:ext cx="584929" cy="3612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8329360" y="5849389"/>
            <a:ext cx="1869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Zákonný zástupce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5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MENU – Ostatní aplikace</a:t>
            </a: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173" y="1056968"/>
            <a:ext cx="7799711" cy="564863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825" y="5323224"/>
            <a:ext cx="769687" cy="1242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795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Aplikace </a:t>
            </a:r>
            <a:r>
              <a:rPr lang="cs-CZ" b="1" dirty="0" err="1" smtClean="0"/>
              <a:t>InspIS</a:t>
            </a:r>
            <a:r>
              <a:rPr lang="cs-CZ" b="1" dirty="0" smtClean="0"/>
              <a:t> SET mobile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2914684"/>
            <a:ext cx="3200400" cy="3650708"/>
          </a:xfrm>
        </p:spPr>
        <p:txBody>
          <a:bodyPr>
            <a:normAutofit/>
          </a:bodyPr>
          <a:lstStyle/>
          <a:p>
            <a:r>
              <a:rPr lang="cs-CZ" dirty="0" smtClean="0"/>
              <a:t>MENU – Nastavení</a:t>
            </a:r>
            <a:endParaRPr lang="cs-CZ" dirty="0"/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047" y="1328541"/>
            <a:ext cx="5568951" cy="500108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4"/>
          <a:srcRect t="9638"/>
          <a:stretch/>
        </p:blipFill>
        <p:spPr>
          <a:xfrm>
            <a:off x="9967998" y="1764792"/>
            <a:ext cx="1939899" cy="456483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7998" y="1328541"/>
            <a:ext cx="1939899" cy="454539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68958" y="5047896"/>
            <a:ext cx="739204" cy="10821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458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Pomoc při problémech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cs-CZ" sz="3200" dirty="0" err="1" smtClean="0"/>
              <a:t>InspIS</a:t>
            </a:r>
            <a:r>
              <a:rPr lang="cs-CZ" sz="3200" dirty="0" smtClean="0"/>
              <a:t> HELPDESK </a:t>
            </a:r>
            <a:r>
              <a:rPr lang="cs-CZ" sz="3200" dirty="0"/>
              <a:t>–</a:t>
            </a:r>
            <a:r>
              <a:rPr lang="cs-CZ" sz="3200" dirty="0" smtClean="0"/>
              <a:t> </a:t>
            </a:r>
            <a:r>
              <a:rPr lang="cs-CZ" sz="3200" u="sng" dirty="0">
                <a:hlinkClick r:id="rId2"/>
              </a:rPr>
              <a:t>https://ihelpdesk.csicr.cz/app</a:t>
            </a:r>
            <a:endParaRPr lang="cs-CZ" sz="3200" dirty="0" smtClean="0"/>
          </a:p>
          <a:p>
            <a:pPr>
              <a:spcAft>
                <a:spcPts val="1800"/>
              </a:spcAft>
            </a:pPr>
            <a:r>
              <a:rPr lang="cs-CZ" sz="3200" dirty="0" smtClean="0"/>
              <a:t>ZELENÁ LINKA – </a:t>
            </a:r>
            <a:r>
              <a:rPr lang="cs-CZ" sz="3200" dirty="0" smtClean="0">
                <a:solidFill>
                  <a:srgbClr val="00B050"/>
                </a:solidFill>
                <a:sym typeface="Wingdings" panose="05000000000000000000" pitchFamily="2" charset="2"/>
              </a:rPr>
              <a:t> </a:t>
            </a:r>
            <a:r>
              <a:rPr lang="cs-CZ" sz="3200" dirty="0" smtClean="0">
                <a:solidFill>
                  <a:srgbClr val="00B050"/>
                </a:solidFill>
              </a:rPr>
              <a:t>800 409 999</a:t>
            </a:r>
            <a:endParaRPr lang="cs-CZ" sz="3200" dirty="0">
              <a:solidFill>
                <a:srgbClr val="00B050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513" y="3640339"/>
            <a:ext cx="2337129" cy="23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Přihlášení do systému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https://set.csicr.cz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452" y="1028227"/>
            <a:ext cx="7296213" cy="509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3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Role Školní administrátor</a:t>
            </a:r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zavedení ostatních osob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zavedení vyučovacích předmětů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zavedení tříd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zavedení učitelů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zavedení žáků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r="784"/>
          <a:stretch/>
        </p:blipFill>
        <p:spPr>
          <a:xfrm>
            <a:off x="4253195" y="498272"/>
            <a:ext cx="7697379" cy="6144594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4349727" y="1127209"/>
            <a:ext cx="2911152" cy="2851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15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2"/>
          <a:srcRect r="784"/>
          <a:stretch/>
        </p:blipFill>
        <p:spPr>
          <a:xfrm>
            <a:off x="4253195" y="498272"/>
            <a:ext cx="7697379" cy="6144594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Administrace testování</a:t>
            </a:r>
            <a:endParaRPr lang="cs-CZ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 smtClean="0"/>
              <a:t>Zavedení </a:t>
            </a:r>
            <a:r>
              <a:rPr lang="cs-CZ" dirty="0"/>
              <a:t>ostatních osob</a:t>
            </a:r>
          </a:p>
          <a:p>
            <a:endParaRPr lang="cs-CZ" dirty="0" smtClean="0"/>
          </a:p>
        </p:txBody>
      </p:sp>
      <p:sp>
        <p:nvSpPr>
          <p:cNvPr id="6" name="Obdélník 5"/>
          <p:cNvSpPr/>
          <p:nvPr/>
        </p:nvSpPr>
        <p:spPr>
          <a:xfrm>
            <a:off x="7681402" y="909926"/>
            <a:ext cx="937497" cy="2579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801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tiva">
  <a:themeElements>
    <a:clrScheme name="Retrospektiva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BAB94BD4-5D6D-4148-AB57-A4CCF1FD4E0C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2332</TotalTime>
  <Words>665</Words>
  <Application>Microsoft Office PowerPoint</Application>
  <PresentationFormat>Širokoúhlá obrazovka</PresentationFormat>
  <Paragraphs>267</Paragraphs>
  <Slides>55</Slides>
  <Notes>26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55</vt:i4>
      </vt:variant>
    </vt:vector>
  </HeadingPairs>
  <TitlesOfParts>
    <vt:vector size="60" baseType="lpstr">
      <vt:lpstr>Arial</vt:lpstr>
      <vt:lpstr>Calibri</vt:lpstr>
      <vt:lpstr>Calibri Light</vt:lpstr>
      <vt:lpstr>Wingdings</vt:lpstr>
      <vt:lpstr>Retrospektiva</vt:lpstr>
      <vt:lpstr>InspIS SET mobile</vt:lpstr>
      <vt:lpstr>Instalace platforma Google Android</vt:lpstr>
      <vt:lpstr>Instalace platforma Google Android</vt:lpstr>
      <vt:lpstr>Instalace platforma Microsoft Windows RT</vt:lpstr>
      <vt:lpstr>Instalace platforma iOS     Apple STORE - zatím ne</vt:lpstr>
      <vt:lpstr>Pomoc při problémech</vt:lpstr>
      <vt:lpstr>Přihlášení do systému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Administrace testování</vt:lpstr>
      <vt:lpstr>Zadání testu žákům</vt:lpstr>
      <vt:lpstr>Zadání testu žákům</vt:lpstr>
      <vt:lpstr>Zadání testu žákům</vt:lpstr>
      <vt:lpstr>Zadání testu žákům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</vt:lpstr>
      <vt:lpstr>Aplikace InspIS SET</vt:lpstr>
      <vt:lpstr>Aplikace InspIS SET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  <vt:lpstr>Aplikace InspIS SET mobile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xxxxxxx</dc:creator>
  <cp:lastModifiedBy>Marcela Fejtova</cp:lastModifiedBy>
  <cp:revision>160</cp:revision>
  <dcterms:created xsi:type="dcterms:W3CDTF">2014-10-15T20:34:43Z</dcterms:created>
  <dcterms:modified xsi:type="dcterms:W3CDTF">2015-04-08T21:43:07Z</dcterms:modified>
</cp:coreProperties>
</file>