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51"/>
  </p:notesMasterIdLst>
  <p:handoutMasterIdLst>
    <p:handoutMasterId r:id="rId52"/>
  </p:handoutMasterIdLst>
  <p:sldIdLst>
    <p:sldId id="264" r:id="rId5"/>
    <p:sldId id="265" r:id="rId6"/>
    <p:sldId id="269" r:id="rId7"/>
    <p:sldId id="267" r:id="rId8"/>
    <p:sldId id="268" r:id="rId9"/>
    <p:sldId id="278" r:id="rId10"/>
    <p:sldId id="294" r:id="rId11"/>
    <p:sldId id="309" r:id="rId12"/>
    <p:sldId id="306" r:id="rId13"/>
    <p:sldId id="308" r:id="rId14"/>
    <p:sldId id="307" r:id="rId15"/>
    <p:sldId id="302" r:id="rId16"/>
    <p:sldId id="310" r:id="rId17"/>
    <p:sldId id="311" r:id="rId18"/>
    <p:sldId id="284" r:id="rId19"/>
    <p:sldId id="271" r:id="rId20"/>
    <p:sldId id="272" r:id="rId21"/>
    <p:sldId id="275" r:id="rId22"/>
    <p:sldId id="276" r:id="rId23"/>
    <p:sldId id="280" r:id="rId24"/>
    <p:sldId id="281" r:id="rId25"/>
    <p:sldId id="282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8" r:id="rId37"/>
    <p:sldId id="329" r:id="rId38"/>
    <p:sldId id="330" r:id="rId39"/>
    <p:sldId id="331" r:id="rId40"/>
    <p:sldId id="332" r:id="rId41"/>
    <p:sldId id="340" r:id="rId42"/>
    <p:sldId id="341" r:id="rId43"/>
    <p:sldId id="342" r:id="rId44"/>
    <p:sldId id="343" r:id="rId45"/>
    <p:sldId id="344" r:id="rId46"/>
    <p:sldId id="345" r:id="rId47"/>
    <p:sldId id="347" r:id="rId48"/>
    <p:sldId id="348" r:id="rId49"/>
    <p:sldId id="346" r:id="rId5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2ED92744-DD36-400F-B863-06E1C10CA0EA}">
          <p14:sldIdLst>
            <p14:sldId id="264"/>
            <p14:sldId id="265"/>
            <p14:sldId id="269"/>
            <p14:sldId id="267"/>
            <p14:sldId id="268"/>
            <p14:sldId id="278"/>
            <p14:sldId id="294"/>
            <p14:sldId id="309"/>
            <p14:sldId id="306"/>
            <p14:sldId id="308"/>
            <p14:sldId id="307"/>
            <p14:sldId id="302"/>
            <p14:sldId id="310"/>
            <p14:sldId id="311"/>
            <p14:sldId id="284"/>
            <p14:sldId id="271"/>
            <p14:sldId id="272"/>
            <p14:sldId id="275"/>
            <p14:sldId id="276"/>
            <p14:sldId id="280"/>
            <p14:sldId id="281"/>
            <p14:sldId id="282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8"/>
            <p14:sldId id="329"/>
            <p14:sldId id="330"/>
            <p14:sldId id="331"/>
            <p14:sldId id="332"/>
            <p14:sldId id="340"/>
            <p14:sldId id="341"/>
            <p14:sldId id="342"/>
            <p14:sldId id="343"/>
            <p14:sldId id="344"/>
            <p14:sldId id="345"/>
            <p14:sldId id="347"/>
            <p14:sldId id="348"/>
            <p14:sldId id="3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09" autoAdjust="0"/>
  </p:normalViewPr>
  <p:slideViewPr>
    <p:cSldViewPr>
      <p:cViewPr varScale="1">
        <p:scale>
          <a:sx n="92" d="100"/>
          <a:sy n="92" d="100"/>
        </p:scale>
        <p:origin x="97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04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A55BD0-A77D-496A-9214-DEF02BD3C6A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589AB68-75B2-4F4A-8002-E67C21EC3229}">
      <dgm:prSet custT="1"/>
      <dgm:spPr/>
      <dgm:t>
        <a:bodyPr/>
        <a:lstStyle/>
        <a:p>
          <a:pPr rtl="0"/>
          <a:r>
            <a:rPr lang="cs-CZ" sz="1400" dirty="0" smtClean="0"/>
            <a:t> </a:t>
          </a:r>
          <a:r>
            <a:rPr lang="cs-CZ" sz="1400" b="1" dirty="0" smtClean="0">
              <a:ea typeface="Calibri" panose="020F0502020204030204" pitchFamily="34" charset="0"/>
              <a:cs typeface="Times New Roman" panose="02020603050405020304" pitchFamily="18" charset="0"/>
            </a:rPr>
            <a:t>Vlastní hodnocení školy: </a:t>
          </a:r>
        </a:p>
        <a:p>
          <a:pPr rtl="0"/>
          <a: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  <a:t>Hodnotí efektivitu vlastní činnosti školy dle ŠVP PV. </a:t>
          </a:r>
        </a:p>
        <a:p>
          <a: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  <a:t>Slouží k  uvědomění si vlastních silných stránek </a:t>
          </a:r>
          <a:b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</a:br>
          <a: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  <a:t>i rezerv, k nimž jsou přijímána opatření. </a:t>
          </a:r>
        </a:p>
        <a:p>
          <a: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  <a:t>Ukazuje cestu ke zlepšování </a:t>
          </a:r>
          <a:b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</a:br>
          <a:r>
            <a:rPr lang="cs-CZ" sz="1400" dirty="0" smtClean="0">
              <a:ea typeface="Calibri" panose="020F0502020204030204" pitchFamily="34" charset="0"/>
              <a:cs typeface="Times New Roman" panose="02020603050405020304" pitchFamily="18" charset="0"/>
            </a:rPr>
            <a:t>a systematicky podporuje celkový rozvoj školy.</a:t>
          </a:r>
          <a:r>
            <a:rPr lang="cs-CZ" sz="900" dirty="0" smtClean="0"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endParaRPr lang="cs-CZ" sz="900" dirty="0"/>
        </a:p>
      </dgm:t>
    </dgm:pt>
    <dgm:pt modelId="{B1CD2231-1C8A-4227-94E6-01C00BBBD116}" type="parTrans" cxnId="{7A0E99BC-E4D6-448E-ADBF-DF1043E9B43C}">
      <dgm:prSet/>
      <dgm:spPr/>
      <dgm:t>
        <a:bodyPr/>
        <a:lstStyle/>
        <a:p>
          <a:endParaRPr lang="cs-CZ"/>
        </a:p>
      </dgm:t>
    </dgm:pt>
    <dgm:pt modelId="{0F836616-7322-4CE0-A5F4-9A356D40E365}" type="sibTrans" cxnId="{7A0E99BC-E4D6-448E-ADBF-DF1043E9B43C}">
      <dgm:prSet/>
      <dgm:spPr/>
      <dgm:t>
        <a:bodyPr/>
        <a:lstStyle/>
        <a:p>
          <a:endParaRPr lang="cs-CZ"/>
        </a:p>
      </dgm:t>
    </dgm:pt>
    <dgm:pt modelId="{E903CE0F-99F6-4616-B364-DF9C4C58F281}">
      <dgm:prSet custT="1"/>
      <dgm:spPr/>
      <dgm:t>
        <a:bodyPr/>
        <a:lstStyle/>
        <a:p>
          <a:pPr rtl="0"/>
          <a:r>
            <a:rPr lang="cs-CZ" sz="1400" b="1" dirty="0" smtClean="0"/>
            <a:t> Vnější hodnocení školy Českou školní inspekcí</a:t>
          </a:r>
          <a:r>
            <a:rPr lang="cs-CZ" sz="1400" b="0" dirty="0" smtClean="0"/>
            <a:t> Hodnotí celé fungování školy jako systému dle kritérií hodnocení. </a:t>
          </a:r>
          <a:r>
            <a:rPr lang="cs-CZ" sz="1050" b="0" dirty="0" smtClean="0"/>
            <a:t>https://www.csicr.cz/cz/Dokumenty/Kriteria-hodnoceni/Kriteria-hodnoceni-2019-2020 </a:t>
          </a:r>
        </a:p>
        <a:p>
          <a:pPr rtl="0"/>
          <a:r>
            <a:rPr lang="cs-CZ" sz="1400" b="0" dirty="0" smtClean="0"/>
            <a:t>Dává školám zpětnou vazbu, se kterou by měly  dále </a:t>
          </a:r>
          <a:br>
            <a:rPr lang="cs-CZ" sz="1400" b="0" dirty="0" smtClean="0"/>
          </a:br>
          <a:r>
            <a:rPr lang="cs-CZ" sz="1400" b="0" dirty="0" smtClean="0"/>
            <a:t>v rámci vlastního hodnocení školy pracovat.</a:t>
          </a:r>
        </a:p>
      </dgm:t>
    </dgm:pt>
    <dgm:pt modelId="{CF7C4A6A-9727-41B0-B11C-2B287E75AA21}" type="parTrans" cxnId="{1512C096-267F-4E24-A7E7-53DB9C3DE538}">
      <dgm:prSet/>
      <dgm:spPr/>
      <dgm:t>
        <a:bodyPr/>
        <a:lstStyle/>
        <a:p>
          <a:endParaRPr lang="cs-CZ"/>
        </a:p>
      </dgm:t>
    </dgm:pt>
    <dgm:pt modelId="{526D2D29-8CFB-4F0B-A7F9-99A7EC7FDBFF}" type="sibTrans" cxnId="{1512C096-267F-4E24-A7E7-53DB9C3DE538}">
      <dgm:prSet/>
      <dgm:spPr/>
      <dgm:t>
        <a:bodyPr/>
        <a:lstStyle/>
        <a:p>
          <a:endParaRPr lang="cs-CZ"/>
        </a:p>
      </dgm:t>
    </dgm:pt>
    <dgm:pt modelId="{286663FF-1618-4B82-A668-62CC4C6171F7}">
      <dgm:prSet custT="1"/>
      <dgm:spPr/>
      <dgm:t>
        <a:bodyPr/>
        <a:lstStyle/>
        <a:p>
          <a:pPr rtl="0"/>
          <a:r>
            <a:rPr lang="cs-CZ" sz="1700" dirty="0" smtClean="0"/>
            <a:t> </a:t>
          </a:r>
          <a:r>
            <a:rPr lang="cs-CZ" sz="1400" b="1" dirty="0" smtClean="0"/>
            <a:t>Vnější hodnocení  zřizovatelem školy</a:t>
          </a:r>
        </a:p>
        <a:p>
          <a:pPr rtl="0"/>
          <a:r>
            <a:rPr lang="cs-CZ" sz="1400" dirty="0" smtClean="0"/>
            <a:t>Hodnocení školy může provádět i zřizovatel, pokud kritéria hodnocení předem zveřejní. Může využít i kritérií ČŠI</a:t>
          </a:r>
          <a:endParaRPr lang="cs-CZ" sz="1400" dirty="0"/>
        </a:p>
      </dgm:t>
    </dgm:pt>
    <dgm:pt modelId="{0764E50C-F69A-48CB-A7C4-2D1A34F5BDE3}" type="parTrans" cxnId="{11A48054-F855-4532-8DC8-EF275AB6A69A}">
      <dgm:prSet/>
      <dgm:spPr/>
      <dgm:t>
        <a:bodyPr/>
        <a:lstStyle/>
        <a:p>
          <a:endParaRPr lang="cs-CZ"/>
        </a:p>
      </dgm:t>
    </dgm:pt>
    <dgm:pt modelId="{696F4C4B-47B2-4EC3-9DE4-A294DA4617C6}" type="sibTrans" cxnId="{11A48054-F855-4532-8DC8-EF275AB6A69A}">
      <dgm:prSet/>
      <dgm:spPr/>
      <dgm:t>
        <a:bodyPr/>
        <a:lstStyle/>
        <a:p>
          <a:endParaRPr lang="cs-CZ"/>
        </a:p>
      </dgm:t>
    </dgm:pt>
    <dgm:pt modelId="{9614DA41-A098-4CD7-9367-A0CDADF29F98}" type="pres">
      <dgm:prSet presAssocID="{14A55BD0-A77D-496A-9214-DEF02BD3C6A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22CD8456-565C-424B-BCF8-F12BBC4BD35D}" type="pres">
      <dgm:prSet presAssocID="{C589AB68-75B2-4F4A-8002-E67C21EC3229}" presName="root" presStyleCnt="0"/>
      <dgm:spPr/>
    </dgm:pt>
    <dgm:pt modelId="{7A4F66C2-A140-4991-BC8F-BC0FDA5D5E39}" type="pres">
      <dgm:prSet presAssocID="{C589AB68-75B2-4F4A-8002-E67C21EC3229}" presName="rootComposite" presStyleCnt="0"/>
      <dgm:spPr/>
    </dgm:pt>
    <dgm:pt modelId="{26E09613-AC17-4F09-AB48-C96805EDF083}" type="pres">
      <dgm:prSet presAssocID="{C589AB68-75B2-4F4A-8002-E67C21EC3229}" presName="rootText" presStyleLbl="node1" presStyleIdx="0" presStyleCnt="3" custScaleY="212429"/>
      <dgm:spPr/>
      <dgm:t>
        <a:bodyPr/>
        <a:lstStyle/>
        <a:p>
          <a:endParaRPr lang="cs-CZ"/>
        </a:p>
      </dgm:t>
    </dgm:pt>
    <dgm:pt modelId="{5D66C0E8-3920-4BEF-BCFC-96E74D09D572}" type="pres">
      <dgm:prSet presAssocID="{C589AB68-75B2-4F4A-8002-E67C21EC3229}" presName="rootConnector" presStyleLbl="node1" presStyleIdx="0" presStyleCnt="3"/>
      <dgm:spPr/>
      <dgm:t>
        <a:bodyPr/>
        <a:lstStyle/>
        <a:p>
          <a:endParaRPr lang="cs-CZ"/>
        </a:p>
      </dgm:t>
    </dgm:pt>
    <dgm:pt modelId="{57D390F1-A6D8-464E-A726-5B497469638A}" type="pres">
      <dgm:prSet presAssocID="{C589AB68-75B2-4F4A-8002-E67C21EC3229}" presName="childShape" presStyleCnt="0"/>
      <dgm:spPr/>
    </dgm:pt>
    <dgm:pt modelId="{3F2939E8-D2B4-4FF3-8A74-30D59C98E8D8}" type="pres">
      <dgm:prSet presAssocID="{E903CE0F-99F6-4616-B364-DF9C4C58F281}" presName="root" presStyleCnt="0"/>
      <dgm:spPr/>
    </dgm:pt>
    <dgm:pt modelId="{713B3128-2FFA-43CB-86F3-E5227C52E3F7}" type="pres">
      <dgm:prSet presAssocID="{E903CE0F-99F6-4616-B364-DF9C4C58F281}" presName="rootComposite" presStyleCnt="0"/>
      <dgm:spPr/>
    </dgm:pt>
    <dgm:pt modelId="{55B50CE3-CAEF-41A0-9EBD-8B94341609AF}" type="pres">
      <dgm:prSet presAssocID="{E903CE0F-99F6-4616-B364-DF9C4C58F281}" presName="rootText" presStyleLbl="node1" presStyleIdx="1" presStyleCnt="3" custScaleY="212429"/>
      <dgm:spPr/>
      <dgm:t>
        <a:bodyPr/>
        <a:lstStyle/>
        <a:p>
          <a:endParaRPr lang="cs-CZ"/>
        </a:p>
      </dgm:t>
    </dgm:pt>
    <dgm:pt modelId="{24682D28-3EB4-4AEF-B3DF-045478794C94}" type="pres">
      <dgm:prSet presAssocID="{E903CE0F-99F6-4616-B364-DF9C4C58F281}" presName="rootConnector" presStyleLbl="node1" presStyleIdx="1" presStyleCnt="3"/>
      <dgm:spPr/>
      <dgm:t>
        <a:bodyPr/>
        <a:lstStyle/>
        <a:p>
          <a:endParaRPr lang="cs-CZ"/>
        </a:p>
      </dgm:t>
    </dgm:pt>
    <dgm:pt modelId="{04E6D00F-1928-47C6-A449-B733C40E7768}" type="pres">
      <dgm:prSet presAssocID="{E903CE0F-99F6-4616-B364-DF9C4C58F281}" presName="childShape" presStyleCnt="0"/>
      <dgm:spPr/>
    </dgm:pt>
    <dgm:pt modelId="{3A929BF4-4F9B-4696-9CF2-D3EBE2B0C823}" type="pres">
      <dgm:prSet presAssocID="{286663FF-1618-4B82-A668-62CC4C6171F7}" presName="root" presStyleCnt="0"/>
      <dgm:spPr/>
    </dgm:pt>
    <dgm:pt modelId="{7C4D8E50-E92D-4DF0-8179-999E5D93DB6A}" type="pres">
      <dgm:prSet presAssocID="{286663FF-1618-4B82-A668-62CC4C6171F7}" presName="rootComposite" presStyleCnt="0"/>
      <dgm:spPr/>
    </dgm:pt>
    <dgm:pt modelId="{748519A6-98CB-47A5-B810-F58EAEEBDBC5}" type="pres">
      <dgm:prSet presAssocID="{286663FF-1618-4B82-A668-62CC4C6171F7}" presName="rootText" presStyleLbl="node1" presStyleIdx="2" presStyleCnt="3" custScaleY="212429"/>
      <dgm:spPr/>
      <dgm:t>
        <a:bodyPr/>
        <a:lstStyle/>
        <a:p>
          <a:endParaRPr lang="cs-CZ"/>
        </a:p>
      </dgm:t>
    </dgm:pt>
    <dgm:pt modelId="{7A5DC424-F09C-48C2-BEB0-85922546348C}" type="pres">
      <dgm:prSet presAssocID="{286663FF-1618-4B82-A668-62CC4C6171F7}" presName="rootConnector" presStyleLbl="node1" presStyleIdx="2" presStyleCnt="3"/>
      <dgm:spPr/>
      <dgm:t>
        <a:bodyPr/>
        <a:lstStyle/>
        <a:p>
          <a:endParaRPr lang="cs-CZ"/>
        </a:p>
      </dgm:t>
    </dgm:pt>
    <dgm:pt modelId="{E8F36C7D-9799-4549-9595-45B12F52F165}" type="pres">
      <dgm:prSet presAssocID="{286663FF-1618-4B82-A668-62CC4C6171F7}" presName="childShape" presStyleCnt="0"/>
      <dgm:spPr/>
    </dgm:pt>
  </dgm:ptLst>
  <dgm:cxnLst>
    <dgm:cxn modelId="{383493CA-45FD-4514-AB39-B236EE657830}" type="presOf" srcId="{14A55BD0-A77D-496A-9214-DEF02BD3C6A9}" destId="{9614DA41-A098-4CD7-9367-A0CDADF29F98}" srcOrd="0" destOrd="0" presId="urn:microsoft.com/office/officeart/2005/8/layout/hierarchy3"/>
    <dgm:cxn modelId="{49364D60-0209-4740-B30C-0DCEEB86D0A3}" type="presOf" srcId="{286663FF-1618-4B82-A668-62CC4C6171F7}" destId="{748519A6-98CB-47A5-B810-F58EAEEBDBC5}" srcOrd="0" destOrd="0" presId="urn:microsoft.com/office/officeart/2005/8/layout/hierarchy3"/>
    <dgm:cxn modelId="{0412AF8C-0A9E-4DE5-9C28-29CEF87FA1F6}" type="presOf" srcId="{C589AB68-75B2-4F4A-8002-E67C21EC3229}" destId="{5D66C0E8-3920-4BEF-BCFC-96E74D09D572}" srcOrd="1" destOrd="0" presId="urn:microsoft.com/office/officeart/2005/8/layout/hierarchy3"/>
    <dgm:cxn modelId="{8832A702-B2C6-4361-B82C-547C434F7AF2}" type="presOf" srcId="{286663FF-1618-4B82-A668-62CC4C6171F7}" destId="{7A5DC424-F09C-48C2-BEB0-85922546348C}" srcOrd="1" destOrd="0" presId="urn:microsoft.com/office/officeart/2005/8/layout/hierarchy3"/>
    <dgm:cxn modelId="{73B8B560-9431-4FB6-9DF2-FFF392DDE495}" type="presOf" srcId="{C589AB68-75B2-4F4A-8002-E67C21EC3229}" destId="{26E09613-AC17-4F09-AB48-C96805EDF083}" srcOrd="0" destOrd="0" presId="urn:microsoft.com/office/officeart/2005/8/layout/hierarchy3"/>
    <dgm:cxn modelId="{F5D1CBBC-84AA-443F-A068-C4CB95ED77A7}" type="presOf" srcId="{E903CE0F-99F6-4616-B364-DF9C4C58F281}" destId="{55B50CE3-CAEF-41A0-9EBD-8B94341609AF}" srcOrd="0" destOrd="0" presId="urn:microsoft.com/office/officeart/2005/8/layout/hierarchy3"/>
    <dgm:cxn modelId="{11A48054-F855-4532-8DC8-EF275AB6A69A}" srcId="{14A55BD0-A77D-496A-9214-DEF02BD3C6A9}" destId="{286663FF-1618-4B82-A668-62CC4C6171F7}" srcOrd="2" destOrd="0" parTransId="{0764E50C-F69A-48CB-A7C4-2D1A34F5BDE3}" sibTransId="{696F4C4B-47B2-4EC3-9DE4-A294DA4617C6}"/>
    <dgm:cxn modelId="{73BFA528-A8AA-40A4-B723-DEE9A8CA7BCB}" type="presOf" srcId="{E903CE0F-99F6-4616-B364-DF9C4C58F281}" destId="{24682D28-3EB4-4AEF-B3DF-045478794C94}" srcOrd="1" destOrd="0" presId="urn:microsoft.com/office/officeart/2005/8/layout/hierarchy3"/>
    <dgm:cxn modelId="{1512C096-267F-4E24-A7E7-53DB9C3DE538}" srcId="{14A55BD0-A77D-496A-9214-DEF02BD3C6A9}" destId="{E903CE0F-99F6-4616-B364-DF9C4C58F281}" srcOrd="1" destOrd="0" parTransId="{CF7C4A6A-9727-41B0-B11C-2B287E75AA21}" sibTransId="{526D2D29-8CFB-4F0B-A7F9-99A7EC7FDBFF}"/>
    <dgm:cxn modelId="{7A0E99BC-E4D6-448E-ADBF-DF1043E9B43C}" srcId="{14A55BD0-A77D-496A-9214-DEF02BD3C6A9}" destId="{C589AB68-75B2-4F4A-8002-E67C21EC3229}" srcOrd="0" destOrd="0" parTransId="{B1CD2231-1C8A-4227-94E6-01C00BBBD116}" sibTransId="{0F836616-7322-4CE0-A5F4-9A356D40E365}"/>
    <dgm:cxn modelId="{3CC06F87-51A2-4AAC-B171-93DC9459D6E5}" type="presParOf" srcId="{9614DA41-A098-4CD7-9367-A0CDADF29F98}" destId="{22CD8456-565C-424B-BCF8-F12BBC4BD35D}" srcOrd="0" destOrd="0" presId="urn:microsoft.com/office/officeart/2005/8/layout/hierarchy3"/>
    <dgm:cxn modelId="{5172B829-551D-4A4B-9635-3C83B19166F9}" type="presParOf" srcId="{22CD8456-565C-424B-BCF8-F12BBC4BD35D}" destId="{7A4F66C2-A140-4991-BC8F-BC0FDA5D5E39}" srcOrd="0" destOrd="0" presId="urn:microsoft.com/office/officeart/2005/8/layout/hierarchy3"/>
    <dgm:cxn modelId="{963F26F9-B74F-48B9-B1BB-C4C149919AF4}" type="presParOf" srcId="{7A4F66C2-A140-4991-BC8F-BC0FDA5D5E39}" destId="{26E09613-AC17-4F09-AB48-C96805EDF083}" srcOrd="0" destOrd="0" presId="urn:microsoft.com/office/officeart/2005/8/layout/hierarchy3"/>
    <dgm:cxn modelId="{DC66D9A0-936D-4AF2-A5FE-195A38F262CB}" type="presParOf" srcId="{7A4F66C2-A140-4991-BC8F-BC0FDA5D5E39}" destId="{5D66C0E8-3920-4BEF-BCFC-96E74D09D572}" srcOrd="1" destOrd="0" presId="urn:microsoft.com/office/officeart/2005/8/layout/hierarchy3"/>
    <dgm:cxn modelId="{21756741-B40F-4D77-8971-DA520C889AFE}" type="presParOf" srcId="{22CD8456-565C-424B-BCF8-F12BBC4BD35D}" destId="{57D390F1-A6D8-464E-A726-5B497469638A}" srcOrd="1" destOrd="0" presId="urn:microsoft.com/office/officeart/2005/8/layout/hierarchy3"/>
    <dgm:cxn modelId="{B82CFA86-C31C-4C8F-82F6-25B809E8C40B}" type="presParOf" srcId="{9614DA41-A098-4CD7-9367-A0CDADF29F98}" destId="{3F2939E8-D2B4-4FF3-8A74-30D59C98E8D8}" srcOrd="1" destOrd="0" presId="urn:microsoft.com/office/officeart/2005/8/layout/hierarchy3"/>
    <dgm:cxn modelId="{BC4FE716-1CD4-4232-8B15-9EFD54EFD8C4}" type="presParOf" srcId="{3F2939E8-D2B4-4FF3-8A74-30D59C98E8D8}" destId="{713B3128-2FFA-43CB-86F3-E5227C52E3F7}" srcOrd="0" destOrd="0" presId="urn:microsoft.com/office/officeart/2005/8/layout/hierarchy3"/>
    <dgm:cxn modelId="{75C6183E-786F-4098-AB30-CE524026EF75}" type="presParOf" srcId="{713B3128-2FFA-43CB-86F3-E5227C52E3F7}" destId="{55B50CE3-CAEF-41A0-9EBD-8B94341609AF}" srcOrd="0" destOrd="0" presId="urn:microsoft.com/office/officeart/2005/8/layout/hierarchy3"/>
    <dgm:cxn modelId="{8E2CE545-72FE-4569-9786-289A98691404}" type="presParOf" srcId="{713B3128-2FFA-43CB-86F3-E5227C52E3F7}" destId="{24682D28-3EB4-4AEF-B3DF-045478794C94}" srcOrd="1" destOrd="0" presId="urn:microsoft.com/office/officeart/2005/8/layout/hierarchy3"/>
    <dgm:cxn modelId="{17362CF9-0327-44C1-BEE1-53B4090544CB}" type="presParOf" srcId="{3F2939E8-D2B4-4FF3-8A74-30D59C98E8D8}" destId="{04E6D00F-1928-47C6-A449-B733C40E7768}" srcOrd="1" destOrd="0" presId="urn:microsoft.com/office/officeart/2005/8/layout/hierarchy3"/>
    <dgm:cxn modelId="{58CDB1D8-C87F-4FFA-B577-96552E69A175}" type="presParOf" srcId="{9614DA41-A098-4CD7-9367-A0CDADF29F98}" destId="{3A929BF4-4F9B-4696-9CF2-D3EBE2B0C823}" srcOrd="2" destOrd="0" presId="urn:microsoft.com/office/officeart/2005/8/layout/hierarchy3"/>
    <dgm:cxn modelId="{D6264D29-5FD6-4057-8C97-CD1B6FBF725B}" type="presParOf" srcId="{3A929BF4-4F9B-4696-9CF2-D3EBE2B0C823}" destId="{7C4D8E50-E92D-4DF0-8179-999E5D93DB6A}" srcOrd="0" destOrd="0" presId="urn:microsoft.com/office/officeart/2005/8/layout/hierarchy3"/>
    <dgm:cxn modelId="{90FB9426-94B7-446A-963C-67ED51583F72}" type="presParOf" srcId="{7C4D8E50-E92D-4DF0-8179-999E5D93DB6A}" destId="{748519A6-98CB-47A5-B810-F58EAEEBDBC5}" srcOrd="0" destOrd="0" presId="urn:microsoft.com/office/officeart/2005/8/layout/hierarchy3"/>
    <dgm:cxn modelId="{77C057DC-53EA-4305-BC80-6055AAF797F2}" type="presParOf" srcId="{7C4D8E50-E92D-4DF0-8179-999E5D93DB6A}" destId="{7A5DC424-F09C-48C2-BEB0-85922546348C}" srcOrd="1" destOrd="0" presId="urn:microsoft.com/office/officeart/2005/8/layout/hierarchy3"/>
    <dgm:cxn modelId="{CDA144EB-C526-4D31-85AC-31EAD2618CDD}" type="presParOf" srcId="{3A929BF4-4F9B-4696-9CF2-D3EBE2B0C823}" destId="{E8F36C7D-9799-4549-9595-45B12F52F16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09613-AC17-4F09-AB48-C96805EDF083}">
      <dsp:nvSpPr>
        <dsp:cNvPr id="0" name=""/>
        <dsp:cNvSpPr/>
      </dsp:nvSpPr>
      <dsp:spPr>
        <a:xfrm>
          <a:off x="991" y="0"/>
          <a:ext cx="2320811" cy="2465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 </a:t>
          </a:r>
          <a:r>
            <a:rPr lang="cs-CZ" sz="1400" b="1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Vlastní hodnocení školy: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Hodnotí efektivitu vlastní činnosti školy dle ŠVP PV.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Slouží k  uvědomění si vlastních silných stránek </a:t>
          </a:r>
          <a:b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</a:br>
          <a: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i rezerv, k nimž jsou přijímána opatření.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Ukazuje cestu ke zlepšování </a:t>
          </a:r>
          <a:b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</a:br>
          <a:r>
            <a:rPr lang="cs-CZ" sz="14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a systematicky podporuje celkový rozvoj školy.</a:t>
          </a:r>
          <a:r>
            <a:rPr lang="cs-CZ" sz="9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endParaRPr lang="cs-CZ" sz="900" kern="1200" dirty="0"/>
        </a:p>
      </dsp:txBody>
      <dsp:txXfrm>
        <a:off x="68965" y="67974"/>
        <a:ext cx="2184863" cy="2329090"/>
      </dsp:txXfrm>
    </dsp:sp>
    <dsp:sp modelId="{55B50CE3-CAEF-41A0-9EBD-8B94341609AF}">
      <dsp:nvSpPr>
        <dsp:cNvPr id="0" name=""/>
        <dsp:cNvSpPr/>
      </dsp:nvSpPr>
      <dsp:spPr>
        <a:xfrm>
          <a:off x="2902005" y="0"/>
          <a:ext cx="2320811" cy="2465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1" kern="1200" dirty="0" smtClean="0"/>
            <a:t> Vnější hodnocení školy Českou školní inspekcí</a:t>
          </a:r>
          <a:r>
            <a:rPr lang="cs-CZ" sz="1400" b="0" kern="1200" dirty="0" smtClean="0"/>
            <a:t> Hodnotí celé fungování školy jako systému dle kritérií hodnocení. </a:t>
          </a:r>
          <a:r>
            <a:rPr lang="cs-CZ" sz="1050" b="0" kern="1200" dirty="0" smtClean="0"/>
            <a:t>https://www.csicr.cz/cz/Dokumenty/Kriteria-hodnoceni/Kriteria-hodnoceni-2019-2020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Dává školám zpětnou vazbu, se kterou by měly  dále </a:t>
          </a:r>
          <a:br>
            <a:rPr lang="cs-CZ" sz="1400" b="0" kern="1200" dirty="0" smtClean="0"/>
          </a:br>
          <a:r>
            <a:rPr lang="cs-CZ" sz="1400" b="0" kern="1200" dirty="0" smtClean="0"/>
            <a:t>v rámci vlastního hodnocení školy pracovat.</a:t>
          </a:r>
        </a:p>
      </dsp:txBody>
      <dsp:txXfrm>
        <a:off x="2969979" y="67974"/>
        <a:ext cx="2184863" cy="2329090"/>
      </dsp:txXfrm>
    </dsp:sp>
    <dsp:sp modelId="{748519A6-98CB-47A5-B810-F58EAEEBDBC5}">
      <dsp:nvSpPr>
        <dsp:cNvPr id="0" name=""/>
        <dsp:cNvSpPr/>
      </dsp:nvSpPr>
      <dsp:spPr>
        <a:xfrm>
          <a:off x="5803019" y="0"/>
          <a:ext cx="2320811" cy="2465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 </a:t>
          </a:r>
          <a:r>
            <a:rPr lang="cs-CZ" sz="1400" b="1" kern="1200" dirty="0" smtClean="0"/>
            <a:t>Vnější hodnocení  zřizovatelem školy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Hodnocení školy může provádět i zřizovatel, pokud kritéria hodnocení předem zveřejní. Může využít i kritérií ČŠI</a:t>
          </a:r>
          <a:endParaRPr lang="cs-CZ" sz="1400" kern="1200" dirty="0"/>
        </a:p>
      </dsp:txBody>
      <dsp:txXfrm>
        <a:off x="5870993" y="67974"/>
        <a:ext cx="2184863" cy="23290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B40A3-3435-48FA-A425-971DA3CD8874}" type="datetimeFigureOut">
              <a:rPr lang="cs-CZ" smtClean="0"/>
              <a:t>27. 9. 2019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6EFFB-E210-479F-9C1C-81E50A06EA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8522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80" units="cm"/>
          <inkml:channel name="Y" type="integer" max="1050" units="cm"/>
          <inkml:channel name="T" type="integer" max="2.14748E9" units="dev"/>
        </inkml:traceFormat>
        <inkml:channelProperties>
          <inkml:channelProperty channel="X" name="resolution" value="35.44304" units="1/cm"/>
          <inkml:channelProperty channel="Y" name="resolution" value="35.47297" units="1/cm"/>
          <inkml:channelProperty channel="T" name="resolution" value="1" units="1/dev"/>
        </inkml:channelProperties>
      </inkml:inkSource>
      <inkml:timestamp xml:id="ts0" timeString="2019-09-27T06:50:59.38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A725DED0-FF63-41C2-B258-6C11B9BFB670}" emma:medium="tactile" emma:mode="ink">
          <msink:context xmlns:msink="http://schemas.microsoft.com/ink/2010/main" type="writingRegion" rotatedBoundingBox="12363,8215 13966,8287 13916,9397 12313,9325"/>
        </emma:interpretation>
      </emma:emma>
    </inkml:annotationXML>
    <inkml:traceGroup>
      <inkml:annotationXML>
        <emma:emma xmlns:emma="http://www.w3.org/2003/04/emma" version="1.0">
          <emma:interpretation id="{1531D2BD-2DA9-47F8-BCA4-80131F613366}" emma:medium="tactile" emma:mode="ink">
            <msink:context xmlns:msink="http://schemas.microsoft.com/ink/2010/main" type="paragraph" rotatedBoundingBox="12363,8215 13966,8287 13916,9397 12313,93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2F9C023-0264-4E1F-BEBA-AA983771A458}" emma:medium="tactile" emma:mode="ink">
              <msink:context xmlns:msink="http://schemas.microsoft.com/ink/2010/main" type="line" rotatedBoundingBox="12363,8215 13966,8287 13916,9397 12313,9325"/>
            </emma:interpretation>
          </emma:emma>
        </inkml:annotationXML>
        <inkml:traceGroup>
          <inkml:annotationXML>
            <emma:emma xmlns:emma="http://www.w3.org/2003/04/emma" version="1.0">
              <emma:interpretation id="{40DB5D65-CB8A-498E-908D-17D58C2589ED}" emma:medium="tactile" emma:mode="ink">
                <msink:context xmlns:msink="http://schemas.microsoft.com/ink/2010/main" type="inkWord" rotatedBoundingBox="12363,8215 13966,8287 13916,9397 12313,9325"/>
              </emma:interpretation>
              <emma:one-of disjunction-type="recognition" id="oneOf0">
                <emma:interpretation id="interp0" emma:lang="" emma:confidence="0">
                  <emma:literal>°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O</emma:literal>
                </emma:interpretation>
                <emma:interpretation id="interp3" emma:lang="" emma:confidence="0">
                  <emma:literal>o</emma:literal>
                </emma:interpretation>
                <emma:interpretation id="interp4" emma:lang="" emma:confidence="0">
                  <emma:literal>0</emma:literal>
                </emma:interpretation>
              </emma:one-of>
            </emma:emma>
          </inkml:annotationXML>
          <inkml:trace contextRef="#ctx0" brushRef="#br0">268 47 0,'58'0'78,"0"0"-62,-1 0-16,-28 0 15,0 0-15,0 0 16,0 0-16,0 0 47,0 0-31,28 0-1,-28 0-15,0 0 16,0 0-16,0 0 15,0 0-15,-1 0 32,30 0-17,-29 0 1,0 0 0,0 0-16,0 0 15,0 0 48,28 0-48,-28 0-15,29 0 16,-29 0 0,0 0-16,-1 0 15,1 0 1,0 0-16,0 0 47,0 0-47,29 0 15,-30 0 1,1 0 46,0 0-15,0 29 0,-29 0 16,29-1-63,-29 1 15,0 0 17,0 0-32,0 0 15,0 0 16,0 0-15,0-1 0,0 1-1,0 0 1,0 0 0,0 0-1,0 0 1,0 0-1,0 0 17,0-1-17,0 1-15,0 0 16,-29 0 15,29 0 0,-29-29-31,29 29 16,-29 0 0,29-1-16,-29 1 15,1 0 1,28 0 15,-58 0-15,58 29-1,-29-58 1,29 28-16,-29 1 16,0 0-1,0-29 17,1 29-17,-1-29 1,-29 0-1,58 29-15,-29-29 16,0 0 0,0 29-16,1-29 31,-1 0-15,0 0-16,0 0 15,0 0 16,0 0-31,0 0 16,0 0 0,1 0-1,-1 0 1,0 0-16,0 0 16,-29 0-1,29 0 16,1 0-15,-1 0 0,0 0-1,0-29 1,0 29 31,-29-29-32,30 29 1,-1-29 0,0 29-1,0-29-15,0 29 32,0 0-17,29-29-15,-29 29 16,29-28-1,-29-1 1,1 0 15,-1 0-15,29 0-16,-29 29 16,29-29-1,-29 0 16,0 29-15,29-28 15,0-1-15,-29 0 0,29 0 15,0 0 0,-29 0-31,29 0 63,0 1-17,0-1-14,0 0-1,0 0 0,0 0 16,0 0-16,0 0-15,0 0 78,0 1-63,0-1 47,0 0-62,0 0 15,29 0-15,-29 0 15,29 29-31,0-29 15,0 1 17,0-1-17,0 29 17,-1 0 46,1 0-63,0 0-15,0 0 47,-29-29-31,29 29-1,0 0 1,0 0 0,0 0 46,-1 0-46,1 0-16,0 0 15,0 0-15,0 0 16,0 0 0,0 0 62,-1 0-63,1 0 1,0-29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80" units="cm"/>
          <inkml:channel name="Y" type="integer" max="1050" units="cm"/>
          <inkml:channel name="T" type="integer" max="2.14748E9" units="dev"/>
        </inkml:traceFormat>
        <inkml:channelProperties>
          <inkml:channelProperty channel="X" name="resolution" value="35.44304" units="1/cm"/>
          <inkml:channelProperty channel="Y" name="resolution" value="35.47297" units="1/cm"/>
          <inkml:channelProperty channel="T" name="resolution" value="1" units="1/dev"/>
        </inkml:channelProperties>
      </inkml:inkSource>
      <inkml:timestamp xml:id="ts0" timeString="2019-09-27T06:51:04.74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AC0F6FE-25D4-4997-AA52-A610E3AAA125}" emma:medium="tactile" emma:mode="ink">
          <msink:context xmlns:msink="http://schemas.microsoft.com/ink/2010/main" type="writingRegion" rotatedBoundingBox="2367,14057 5138,14057 5138,15096 2367,15096"/>
        </emma:interpretation>
      </emma:emma>
    </inkml:annotationXML>
    <inkml:traceGroup>
      <inkml:annotationXML>
        <emma:emma xmlns:emma="http://www.w3.org/2003/04/emma" version="1.0">
          <emma:interpretation id="{42A191A0-2000-4995-8D6E-0FDB7A78DB28}" emma:medium="tactile" emma:mode="ink">
            <msink:context xmlns:msink="http://schemas.microsoft.com/ink/2010/main" type="paragraph" rotatedBoundingBox="2367,14057 5138,14057 5138,15096 2367,150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5F55A6E-DB11-486C-8963-0272A72C1B70}" emma:medium="tactile" emma:mode="ink">
              <msink:context xmlns:msink="http://schemas.microsoft.com/ink/2010/main" type="line" rotatedBoundingBox="2367,14057 5138,14057 5138,15096 2367,15096"/>
            </emma:interpretation>
          </emma:emma>
        </inkml:annotationXML>
        <inkml:traceGroup>
          <inkml:annotationXML>
            <emma:emma xmlns:emma="http://www.w3.org/2003/04/emma" version="1.0">
              <emma:interpretation id="{3DFEAA49-6CDE-4AF3-8E3F-E63449AC2198}" emma:medium="tactile" emma:mode="ink">
                <msink:context xmlns:msink="http://schemas.microsoft.com/ink/2010/main" type="inkWord" rotatedBoundingBox="2367,14057 5138,14057 5138,15096 2367,15096"/>
              </emma:interpretation>
              <emma:one-of disjunction-type="recognition" id="oneOf0">
                <emma:interpretation id="interp0" emma:lang="" emma:confidence="0">
                  <emma:literal>o</emma:literal>
                </emma:interpretation>
                <emma:interpretation id="interp1" emma:lang="" emma:confidence="0">
                  <emma:literal>Ó</emma:literal>
                </emma:interpretation>
                <emma:interpretation id="interp2" emma:lang="" emma:confidence="0">
                  <emma:literal>°</emma:literal>
                </emma:interpretation>
                <emma:interpretation id="interp3" emma:lang="" emma:confidence="0">
                  <emma:literal>O</emma:literal>
                </emma:interpretation>
                <emma:interpretation id="interp4" emma:lang="" emma:confidence="0">
                  <emma:literal>D</emma:literal>
                </emma:interpretation>
              </emma:one-of>
            </emma:emma>
          </inkml:annotationXML>
          <inkml:trace contextRef="#ctx0" brushRef="#br0">327 86 0,'29'0'31,"0"0"-15,0 0-1,0 0 1,-1 0-16,1 0 15,58 0-15,-58 0 16,28 0-16,-28 0 16,29 0-16,-29 0 15,0 0-15,0 0 16,0 0-16,-1 0 16,1 0-16,0 0 15,0 0-15,0 0 16,0 0-16,0 0 15,-1 0 1,30 0 0,-29 0-1,29 0-15,-29 0 16,-1 0-16,1 0 16,0 0-1,0 0 1,0 0-1,0 0-15,0 0 16,0 0-16,28 0 16,-28 0-16,0 0 15,29 0-15,-29 0 16,-1 0 0,1-29-1,0 29-15,29 0 16,0 0-1,-30 0 1,1 0 0,0 0-1,0 0-15,0 0 16,0 0 0,0 0-1,0 0 1,-1 0-1,1 0 1,0 0 0,0 0-1,0 0 1,0 0 0,0 0-16,-1 0 15,1 0 1,0 0 46,0 0-46,0 0 0,0 0-1,28 0 16,-28 29 16,0-29-31,0 29 46,-29 0-15,0 0-15,29 0-32,-29-1 62,29-28-62,-29 29 31,0 0 1,29 0-32,-29 0 31,0 0-16,0 29 17,0-30 30,0 1-31,0 0-31,0 0 32,29-29-17,-29 29 1,0 0 0,0 0-1,0-1 16,0 1-15,0 0 0,-29 0 15,0-29-15,29 29-1,-29-29 16,0 0-31,0 0 32,29 29-32,-29-29 15,-28 29 1,28-29 0,0 0-1,0 0 1,-29 28-16,29-28 31,1 0-15,-1 29-16,0-29 15,0 0 1,0 0-16,0 0 16,0 0-1,1 0 1,-1 29-1,0-29 1,0 0 0,0 0-1,0 29 1,0-29 15,0 0-31,1 0 16,-1 29-16,0-29 31,0 0-15,-29 0-1,29 0 1,1 0 0,-30 29-16,29-29 31,0 0-31,-29 29 15,30-29 17,-1 0-17,0 0 1,0 0 0,0 0-16,0 0 15,0 0 1,0 0-16,1 0 15,-1 0 1,0 0-16,0 0 16,0 0-1,0 0 1,0 0 0,-28 0-16,28 0 15,0 0 1,0 0-1,0 0-15,0 0 32,1 0-17,-1 0 1,0 0-16,0 0 16,-29 0-1,29 0 1,0 0-16,1 0 15,-1 0-15,0 0 16,0 0 15,0 0-31,0 0 32,-28 0-17,-1-29 16,29 29-15,0 0 0,0-29-16,0 0 15,1 0 17,-1 29-17,0-29 1,0 0 31,0 1 15,0-1-46,0 0-1,29-29 17,0 29-1,-29 29-31,1-29 16,28 1-1,0-1 1,0 0 15,0 0-15,0 0-1,0 0 17,0 0-1,0-28 16,0 28-16,28-29 31,-28 29-15,29 0-31,-29 0 0,29 1 15,0 28-16,0-29 1,0 29 15,0-29-15,0 29 15,-1 0-15,-28-29-1,29 29 1,0 0-16,0 0 16,0 0 15,0 0-15,0 0-16,-1-29 15,1 29 16,0 0-15,0-29 0,0 29-1,0 0 1,0-29 0,-1 29 15,1 0 0,0 0-15,0 0-1,0 0-15,0 0 16,0 0 93,0-28-77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01109-080A-4690-B025-644769E91BB6}" type="datetimeFigureOut">
              <a:rPr lang="cs-CZ" smtClean="0"/>
              <a:t>27. 9. 2019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DB3F4-3E14-4939-9602-4821EF9AF8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945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34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3361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4764-C45B-47DD-A6E9-34FE640F0DB8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869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1405F-BD78-4C66-8AA1-DFA6E68AFB49}" type="slidenum">
              <a:rPr lang="cs-CZ" smtClean="0"/>
              <a:t>36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1384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1405F-BD78-4C66-8AA1-DFA6E68AFB49}" type="slidenum">
              <a:rPr lang="cs-CZ" smtClean="0"/>
              <a:t>37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6634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3" y="548680"/>
            <a:ext cx="5780078" cy="1512000"/>
          </a:xfrm>
          <a:prstGeom prst="rect">
            <a:avLst/>
          </a:prstGeom>
        </p:spPr>
      </p:pic>
      <p:pic>
        <p:nvPicPr>
          <p:cNvPr id="4" name="Obrázek 3" descr="liš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0263" y="2474522"/>
            <a:ext cx="8820472" cy="1291297"/>
          </a:xfrm>
          <a:prstGeom prst="rect">
            <a:avLst/>
          </a:prstGeom>
        </p:spPr>
      </p:pic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1605985" y="2714421"/>
            <a:ext cx="7129463" cy="865188"/>
          </a:xfrm>
          <a:prstGeom prst="rect">
            <a:avLst/>
          </a:prstGeom>
        </p:spPr>
        <p:txBody>
          <a:bodyPr anchor="ctr"/>
          <a:lstStyle>
            <a:lvl1pPr>
              <a:buNone/>
              <a:defRPr sz="5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619251" y="3856376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4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3" y="4226860"/>
            <a:ext cx="7129463" cy="638868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19251" y="5548340"/>
            <a:ext cx="7129463" cy="37571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baseline="0"/>
            </a:lvl1pPr>
          </a:lstStyle>
          <a:p>
            <a:pPr lvl="0"/>
            <a:r>
              <a:rPr lang="cs-CZ" dirty="0" smtClean="0"/>
              <a:t>Místo, datum konání, případně další informace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919" y="6110265"/>
            <a:ext cx="3244163" cy="720000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6444208" y="8106"/>
            <a:ext cx="26865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Komplexní systém hodnocení</a:t>
            </a:r>
            <a:b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CZ.02.3.68/0.0/0.0/15_001/0000751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181868" y="1816716"/>
            <a:ext cx="8782619" cy="4852644"/>
          </a:xfrm>
          <a:prstGeom prst="rect">
            <a:avLst/>
          </a:prstGeom>
        </p:spPr>
        <p:txBody>
          <a:bodyPr anchor="ctr"/>
          <a:lstStyle>
            <a:lvl1pPr algn="just">
              <a:buClr>
                <a:schemeClr val="tx2"/>
              </a:buClr>
              <a:buFontTx/>
              <a:buBlip>
                <a:blip r:embed="rId2"/>
              </a:buBlip>
              <a:defRPr sz="2800"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179512" y="764704"/>
            <a:ext cx="8784976" cy="8636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36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1843734"/>
            <a:ext cx="8784976" cy="4825626"/>
          </a:xfrm>
          <a:prstGeom prst="rect">
            <a:avLst/>
          </a:prstGeom>
        </p:spPr>
        <p:txBody>
          <a:bodyPr anchor="ctr"/>
          <a:lstStyle>
            <a:lvl1pPr marL="180000" indent="0" algn="just">
              <a:buClr>
                <a:schemeClr val="tx2"/>
              </a:buClr>
              <a:buFontTx/>
              <a:buNone/>
              <a:defRPr sz="28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8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179512" y="764704"/>
            <a:ext cx="8784976" cy="8636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36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2924944"/>
            <a:ext cx="8784976" cy="3744416"/>
          </a:xfrm>
          <a:prstGeom prst="rect">
            <a:avLst/>
          </a:prstGeom>
        </p:spPr>
        <p:txBody>
          <a:bodyPr/>
          <a:lstStyle>
            <a:lvl1pPr algn="just">
              <a:buClr>
                <a:schemeClr val="tx2"/>
              </a:buClr>
              <a:buFontTx/>
              <a:buBlip>
                <a:blip r:embed="rId2"/>
              </a:buBlip>
              <a:defRPr sz="2800"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4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1843733"/>
            <a:ext cx="8784976" cy="1081211"/>
          </a:xfrm>
          <a:prstGeom prst="rect">
            <a:avLst/>
          </a:prstGeom>
        </p:spPr>
        <p:txBody>
          <a:bodyPr wrap="square"/>
          <a:lstStyle>
            <a:lvl1pPr marL="180000" indent="0" algn="just">
              <a:buClr>
                <a:schemeClr val="tx2"/>
              </a:buClr>
              <a:buFontTx/>
              <a:buNone/>
              <a:defRPr sz="30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6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179512" y="764704"/>
            <a:ext cx="8784976" cy="8636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36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534798"/>
            <a:ext cx="4464496" cy="1167859"/>
          </a:xfrm>
          <a:prstGeom prst="rect">
            <a:avLst/>
          </a:prstGeom>
        </p:spPr>
      </p:pic>
      <p:pic>
        <p:nvPicPr>
          <p:cNvPr id="4" name="Obrázek 3" descr="logo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75394"/>
            <a:ext cx="8892480" cy="1269260"/>
          </a:xfrm>
          <a:prstGeom prst="rect">
            <a:avLst/>
          </a:prstGeom>
        </p:spPr>
      </p:pic>
      <p:sp>
        <p:nvSpPr>
          <p:cNvPr id="7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331218" y="3557351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4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331640" y="3917391"/>
            <a:ext cx="7129463" cy="649312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27" name="TextovéPole 26"/>
          <p:cNvSpPr txBox="1"/>
          <p:nvPr userDrawn="1"/>
        </p:nvSpPr>
        <p:spPr>
          <a:xfrm>
            <a:off x="1259632" y="2379137"/>
            <a:ext cx="62646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000" b="1" dirty="0" smtClean="0">
                <a:solidFill>
                  <a:schemeClr val="bg1"/>
                </a:solidFill>
              </a:rPr>
              <a:t>Děkuji za pozornost</a:t>
            </a:r>
            <a:endParaRPr lang="cs-CZ" sz="5000" b="1" dirty="0">
              <a:solidFill>
                <a:schemeClr val="bg1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919" y="6109902"/>
            <a:ext cx="3244163" cy="720000"/>
          </a:xfrm>
          <a:prstGeom prst="rect">
            <a:avLst/>
          </a:prstGeom>
        </p:spPr>
      </p:pic>
      <p:sp>
        <p:nvSpPr>
          <p:cNvPr id="10" name="Obdélník 9"/>
          <p:cNvSpPr/>
          <p:nvPr userDrawn="1"/>
        </p:nvSpPr>
        <p:spPr>
          <a:xfrm>
            <a:off x="6516216" y="8106"/>
            <a:ext cx="26145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Aft>
                <a:spcPts val="0"/>
              </a:spcAft>
            </a:pPr>
            <a: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Komplexní systém hodnocení</a:t>
            </a:r>
            <a:b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1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CZ.02.3.68/0.0/0.0/15_001/0000751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7333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>
            <a:extLst>
              <a:ext uri="{FF2B5EF4-FFF2-40B4-BE49-F238E27FC236}">
                <a16:creationId xmlns:a16="http://schemas.microsoft.com/office/drawing/2014/main" id="{0B787203-4C14-4E2B-B89B-B46A96C7A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97" y="409616"/>
            <a:ext cx="8124823" cy="553998"/>
          </a:xfrm>
        </p:spPr>
        <p:txBody>
          <a:bodyPr/>
          <a:lstStyle>
            <a:lvl1pPr>
              <a:defRPr sz="3000"/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260136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311F37-3D6D-40D0-9708-9A9E398A6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5C95A07-1B5A-4B2F-B096-FC6B33FD0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F6AA8F7-C066-4365-A552-9BD241DA02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6997" y="6593278"/>
            <a:ext cx="717947" cy="156773"/>
          </a:xfrm>
          <a:prstGeom prst="rect">
            <a:avLst/>
          </a:prstGeom>
        </p:spPr>
        <p:txBody>
          <a:bodyPr/>
          <a:lstStyle/>
          <a:p>
            <a:fld id="{CDB2A0F2-E515-4EF2-813C-F4579C60ED1F}" type="datetime1">
              <a:rPr lang="cs-CZ" smtClean="0"/>
              <a:t>27. 9. 2019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39B6AF3-6F78-41E0-A6F7-D5303A3E7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8187" y="6593278"/>
            <a:ext cx="503633" cy="156773"/>
          </a:xfrm>
          <a:prstGeom prst="rect">
            <a:avLst/>
          </a:prstGeom>
        </p:spPr>
        <p:txBody>
          <a:bodyPr/>
          <a:lstStyle/>
          <a:p>
            <a:fld id="{7E423121-FB00-4C88-951D-19BBB06454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11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lišta malá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79512" y="188640"/>
            <a:ext cx="8964488" cy="4328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5" r:id="rId5"/>
    <p:sldLayoutId id="2147483667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spcAft>
          <a:spcPts val="0"/>
        </a:spcAft>
        <a:buNone/>
        <a:defRPr sz="1100" b="0" i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.cz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abe.cz/nase-projekty/good-start-to-school-projekt-erasmus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20.emf"/><Relationship Id="rId4" Type="http://schemas.openxmlformats.org/officeDocument/2006/relationships/customXml" Target="../ink/ink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a.pechova@csicr.cz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sz="3200" dirty="0" smtClean="0"/>
              <a:t>Podpora autoevaluace mateřské školy</a:t>
            </a:r>
            <a:br>
              <a:rPr lang="cs-CZ" sz="3200" dirty="0" smtClean="0"/>
            </a:br>
            <a:r>
              <a:rPr lang="cs-CZ" sz="3200" dirty="0" smtClean="0"/>
              <a:t>s využitím systému InspIS ŠVP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 smtClean="0"/>
              <a:t>Místo, Datum 2019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37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5915851" cy="173379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16832"/>
            <a:ext cx="6115904" cy="3620005"/>
          </a:xfrm>
          <a:prstGeom prst="rect">
            <a:avLst/>
          </a:prstGeom>
        </p:spPr>
      </p:pic>
      <p:sp>
        <p:nvSpPr>
          <p:cNvPr id="8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Východiska tvorby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150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1675"/>
            <a:ext cx="5344271" cy="302937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60848"/>
            <a:ext cx="6706536" cy="4563112"/>
          </a:xfrm>
          <a:prstGeom prst="rect">
            <a:avLst/>
          </a:prstGeom>
        </p:spPr>
      </p:pic>
      <p:sp>
        <p:nvSpPr>
          <p:cNvPr id="8" name="Nadpis 3"/>
          <p:cNvSpPr txBox="1">
            <a:spLocks/>
          </p:cNvSpPr>
          <p:nvPr/>
        </p:nvSpPr>
        <p:spPr>
          <a:xfrm>
            <a:off x="2339752" y="207304"/>
            <a:ext cx="5760640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Východiska tvorby ŠVP – odbočka k založení účtu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360971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InspIS HELPDESK</a:t>
            </a:r>
          </a:p>
          <a:p>
            <a:r>
              <a:rPr lang="cs-CZ" dirty="0" smtClean="0"/>
              <a:t>Nástěnka</a:t>
            </a:r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Podpora využívání systém InspIS ŠVP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916832"/>
            <a:ext cx="5029902" cy="54300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35039"/>
            <a:ext cx="8230749" cy="3734321"/>
          </a:xfrm>
          <a:prstGeom prst="rect">
            <a:avLst/>
          </a:prstGeom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339752" y="207304"/>
            <a:ext cx="424847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Podpora využívání InspIS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532909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Manuály a </a:t>
            </a:r>
            <a:r>
              <a:rPr lang="cs-CZ" dirty="0" err="1" smtClean="0"/>
              <a:t>videomanuály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Podpora využívání systém InspIS ŠVP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29000"/>
            <a:ext cx="5953956" cy="1943371"/>
          </a:xfrm>
          <a:prstGeom prst="rect">
            <a:avLst/>
          </a:prstGeom>
        </p:spPr>
      </p:pic>
      <p:sp>
        <p:nvSpPr>
          <p:cNvPr id="7" name="Nadpis 3"/>
          <p:cNvSpPr txBox="1">
            <a:spLocks/>
          </p:cNvSpPr>
          <p:nvPr/>
        </p:nvSpPr>
        <p:spPr>
          <a:xfrm>
            <a:off x="2339752" y="207304"/>
            <a:ext cx="3744416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Podpora využívání InspIS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200581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844824"/>
            <a:ext cx="8782619" cy="4824536"/>
          </a:xfrm>
        </p:spPr>
        <p:txBody>
          <a:bodyPr/>
          <a:lstStyle/>
          <a:p>
            <a:pPr algn="l"/>
            <a:r>
              <a:rPr lang="cs-CZ" sz="2400" dirty="0" smtClean="0"/>
              <a:t>Vstup z webové stránky ČŠI</a:t>
            </a:r>
            <a:r>
              <a:rPr lang="cs-CZ" sz="2400" dirty="0"/>
              <a:t>:  </a:t>
            </a:r>
            <a:r>
              <a:rPr lang="cs-CZ" sz="2400" dirty="0">
                <a:hlinkClick r:id="rId2"/>
              </a:rPr>
              <a:t>https://</a:t>
            </a:r>
            <a:r>
              <a:rPr lang="cs-CZ" sz="2400" dirty="0" smtClean="0">
                <a:hlinkClick r:id="rId2"/>
              </a:rPr>
              <a:t>www.csicr.cz</a:t>
            </a:r>
            <a:r>
              <a:rPr lang="cs-CZ" sz="2400" dirty="0">
                <a:hlinkClick r:id="rId2"/>
              </a:rPr>
              <a:t>/</a:t>
            </a:r>
            <a:r>
              <a:rPr lang="cs-CZ" sz="2400" dirty="0"/>
              <a:t>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Zvolit vlevo </a:t>
            </a:r>
            <a:r>
              <a:rPr lang="cs-CZ" sz="2400" b="1" dirty="0"/>
              <a:t>Informační systémy </a:t>
            </a:r>
            <a:r>
              <a:rPr lang="cs-CZ" sz="2400" b="1" dirty="0" smtClean="0"/>
              <a:t>ČŠI.</a:t>
            </a:r>
            <a:endParaRPr lang="cs-CZ" sz="2400" b="1" dirty="0"/>
          </a:p>
          <a:p>
            <a:pPr algn="l"/>
            <a:r>
              <a:rPr lang="cs-CZ" sz="2400" dirty="0" smtClean="0"/>
              <a:t>Vybrat </a:t>
            </a:r>
            <a:r>
              <a:rPr lang="cs-CZ" sz="2400" b="1" dirty="0"/>
              <a:t>InspIS ŠVP</a:t>
            </a:r>
            <a:r>
              <a:rPr lang="cs-CZ" sz="2400" dirty="0"/>
              <a:t> – modul pro práci se </a:t>
            </a:r>
            <a:r>
              <a:rPr lang="cs-CZ" sz="2400" dirty="0" smtClean="0"/>
              <a:t>ŠVP.</a:t>
            </a:r>
            <a:endParaRPr lang="cs-CZ" sz="2400" dirty="0"/>
          </a:p>
          <a:p>
            <a:pPr algn="l"/>
            <a:r>
              <a:rPr lang="cs-CZ" sz="2400" dirty="0"/>
              <a:t>Přihlásit se přihlašovacími </a:t>
            </a:r>
            <a:r>
              <a:rPr lang="cs-CZ" sz="2400" dirty="0" smtClean="0"/>
              <a:t>údaji.</a:t>
            </a:r>
            <a:endParaRPr lang="cs-CZ" sz="2400" i="1" dirty="0" smtClean="0"/>
          </a:p>
          <a:p>
            <a:pPr algn="l"/>
            <a:endParaRPr lang="cs-CZ" sz="2400" dirty="0" smtClean="0"/>
          </a:p>
          <a:p>
            <a:pPr algn="l"/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Úvodní kroky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Vstup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515126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Krok </a:t>
            </a:r>
            <a:r>
              <a:rPr lang="cs-CZ" dirty="0"/>
              <a:t>0</a:t>
            </a:r>
            <a:r>
              <a:rPr lang="cs-CZ" dirty="0" smtClean="0"/>
              <a:t> </a:t>
            </a:r>
            <a:r>
              <a:rPr lang="cs-CZ" dirty="0"/>
              <a:t>– Kliknout v modré liště nahoře na </a:t>
            </a:r>
            <a:r>
              <a:rPr lang="cs-CZ" dirty="0" smtClean="0"/>
              <a:t>ŠVP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Krok 1</a:t>
            </a:r>
            <a:r>
              <a:rPr lang="cs-CZ" dirty="0"/>
              <a:t> – </a:t>
            </a:r>
            <a:r>
              <a:rPr lang="cs-CZ" dirty="0" smtClean="0"/>
              <a:t>Kliknout - </a:t>
            </a:r>
            <a:r>
              <a:rPr lang="cs-CZ" b="1" dirty="0" smtClean="0"/>
              <a:t>Vytvořit </a:t>
            </a:r>
            <a:r>
              <a:rPr lang="cs-CZ" b="1" dirty="0"/>
              <a:t>ŠVP</a:t>
            </a:r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Krok </a:t>
            </a:r>
            <a:r>
              <a:rPr lang="cs-CZ" dirty="0"/>
              <a:t>2 – </a:t>
            </a:r>
            <a:r>
              <a:rPr lang="cs-CZ" dirty="0" smtClean="0"/>
              <a:t>Vyplnit </a:t>
            </a:r>
            <a:r>
              <a:rPr lang="cs-CZ" b="1" dirty="0" smtClean="0"/>
              <a:t>název  ŠVP </a:t>
            </a:r>
          </a:p>
          <a:p>
            <a:r>
              <a:rPr lang="cs-CZ" dirty="0" smtClean="0"/>
              <a:t>Krok 3</a:t>
            </a:r>
            <a:r>
              <a:rPr lang="cs-CZ" dirty="0"/>
              <a:t> – </a:t>
            </a:r>
            <a:r>
              <a:rPr lang="cs-CZ" dirty="0" smtClean="0"/>
              <a:t>Zvolit </a:t>
            </a:r>
            <a:r>
              <a:rPr lang="cs-CZ" b="1" dirty="0" smtClean="0"/>
              <a:t> RVP PV 2019</a:t>
            </a:r>
            <a:endParaRPr lang="cs-CZ" b="1" dirty="0"/>
          </a:p>
          <a:p>
            <a:r>
              <a:rPr lang="cs-CZ" dirty="0" smtClean="0"/>
              <a:t>Krok </a:t>
            </a:r>
            <a:r>
              <a:rPr lang="cs-CZ" dirty="0"/>
              <a:t>4</a:t>
            </a:r>
            <a:r>
              <a:rPr lang="cs-CZ" dirty="0" smtClean="0"/>
              <a:t> – Přejít do </a:t>
            </a:r>
            <a:r>
              <a:rPr lang="cs-CZ" b="1" dirty="0"/>
              <a:t>F</a:t>
            </a:r>
            <a:r>
              <a:rPr lang="cs-CZ" b="1" dirty="0" smtClean="0"/>
              <a:t>ormuláře ŠVP</a:t>
            </a:r>
            <a:endParaRPr lang="cs-CZ" b="1" dirty="0"/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Založení ŠVP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65" y="2418927"/>
            <a:ext cx="3896269" cy="36200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63" y="3451697"/>
            <a:ext cx="6068272" cy="1057423"/>
          </a:xfrm>
          <a:prstGeom prst="rect">
            <a:avLst/>
          </a:prstGeom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Založení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7265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810871"/>
            <a:ext cx="8782619" cy="4426441"/>
          </a:xfrm>
        </p:spPr>
        <p:txBody>
          <a:bodyPr/>
          <a:lstStyle/>
          <a:p>
            <a:r>
              <a:rPr lang="cs-CZ" dirty="0" smtClean="0"/>
              <a:t>Do </a:t>
            </a:r>
            <a:r>
              <a:rPr lang="cs-CZ" dirty="0"/>
              <a:t>ŠVP je generován text z posledního textového okna </a:t>
            </a:r>
            <a:r>
              <a:rPr lang="cs-CZ" dirty="0" smtClean="0"/>
              <a:t>na stránce obvykle </a:t>
            </a:r>
            <a:r>
              <a:rPr lang="cs-CZ" dirty="0"/>
              <a:t>nazývaného </a:t>
            </a:r>
            <a:r>
              <a:rPr lang="cs-CZ" b="1" i="1" dirty="0"/>
              <a:t>Souhrnný text …</a:t>
            </a:r>
            <a:r>
              <a:rPr lang="cs-CZ" dirty="0"/>
              <a:t>, nebo </a:t>
            </a:r>
            <a:r>
              <a:rPr lang="cs-CZ" b="1" i="1" dirty="0"/>
              <a:t>Shrnutí </a:t>
            </a:r>
            <a:r>
              <a:rPr lang="cs-CZ" b="1" i="1" dirty="0" smtClean="0"/>
              <a:t>…</a:t>
            </a:r>
          </a:p>
          <a:p>
            <a:r>
              <a:rPr lang="cs-CZ" dirty="0" smtClean="0"/>
              <a:t>Vygenerovaný </a:t>
            </a:r>
            <a:r>
              <a:rPr lang="cs-CZ" dirty="0"/>
              <a:t>text je možné a často vhodné upravit po stisknutí </a:t>
            </a:r>
            <a:r>
              <a:rPr lang="cs-CZ" b="1" u="sng" dirty="0"/>
              <a:t>Upravit </a:t>
            </a:r>
            <a:r>
              <a:rPr lang="cs-CZ" b="1" u="sng" dirty="0" smtClean="0"/>
              <a:t>text</a:t>
            </a:r>
            <a:r>
              <a:rPr lang="cs-CZ" dirty="0" smtClean="0"/>
              <a:t>.</a:t>
            </a:r>
          </a:p>
          <a:p>
            <a:r>
              <a:rPr lang="cs-CZ" dirty="0" smtClean="0"/>
              <a:t>Do </a:t>
            </a:r>
            <a:r>
              <a:rPr lang="cs-CZ" dirty="0"/>
              <a:t>ŠVP se nyní bude generovat text upravený. </a:t>
            </a:r>
            <a:endParaRPr lang="cs-CZ" dirty="0" smtClean="0"/>
          </a:p>
          <a:p>
            <a:r>
              <a:rPr lang="cs-CZ" dirty="0"/>
              <a:t>Pokud bude potřeba do ŠVP použít text </a:t>
            </a:r>
            <a:r>
              <a:rPr lang="cs-CZ" dirty="0" smtClean="0"/>
              <a:t>původní, </a:t>
            </a:r>
            <a:r>
              <a:rPr lang="cs-CZ" dirty="0"/>
              <a:t>zvolí se možnost </a:t>
            </a:r>
            <a:r>
              <a:rPr lang="cs-CZ" b="1" u="sng" dirty="0"/>
              <a:t>Použít výchozí text</a:t>
            </a:r>
            <a:r>
              <a:rPr lang="cs-CZ" dirty="0"/>
              <a:t>. </a:t>
            </a:r>
          </a:p>
          <a:p>
            <a:endParaRPr lang="cs-CZ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Upozornění k vyplňování formuláře ŠVP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24208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816716"/>
            <a:ext cx="8782619" cy="3196460"/>
          </a:xfrm>
        </p:spPr>
        <p:txBody>
          <a:bodyPr/>
          <a:lstStyle/>
          <a:p>
            <a:pPr algn="l"/>
            <a:r>
              <a:rPr lang="cs-CZ" dirty="0" smtClean="0"/>
              <a:t>Název školy se již automaticky generuje, </a:t>
            </a:r>
            <a:br>
              <a:rPr lang="cs-CZ" dirty="0" smtClean="0"/>
            </a:br>
            <a:r>
              <a:rPr lang="cs-CZ" dirty="0" smtClean="0"/>
              <a:t>škola doplňuje pouze motivační název.</a:t>
            </a:r>
          </a:p>
          <a:p>
            <a:pPr marL="0" indent="0" algn="l">
              <a:buNone/>
            </a:pPr>
            <a:endParaRPr lang="cs-CZ" dirty="0" smtClean="0"/>
          </a:p>
          <a:p>
            <a:pPr algn="l"/>
            <a:r>
              <a:rPr lang="cs-CZ" dirty="0" smtClean="0"/>
              <a:t>Doporučení, aby školy přesně vymezily období platnosti ŠVP PV tzn. od – do.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Identifikační údaje o škole</a:t>
            </a:r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/>
          <a:p>
            <a:r>
              <a:rPr lang="cs-CZ" sz="2000" b="1" i="0" dirty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5024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816716"/>
            <a:ext cx="8782619" cy="3268468"/>
          </a:xfrm>
        </p:spPr>
        <p:txBody>
          <a:bodyPr/>
          <a:lstStyle/>
          <a:p>
            <a:r>
              <a:rPr lang="cs-CZ" dirty="0" smtClean="0"/>
              <a:t>Doporučení u počtu pracovníků uvést stálý počet učitelů a provozních zaměstnanců a text doplnit např. formulací … jejich počet v případě potřeby doplňují asistent pedagoga, chůva nebo školní asistent (tento text se automaticky generuje v souhrnu ve formuláři).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Obecná charakteristika školy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12753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pPr algn="l"/>
            <a:r>
              <a:rPr lang="cs-CZ" dirty="0" smtClean="0"/>
              <a:t>Text podmínek musí vyjadřovat </a:t>
            </a:r>
            <a:br>
              <a:rPr lang="cs-CZ" dirty="0" smtClean="0"/>
            </a:br>
            <a:r>
              <a:rPr lang="cs-CZ" b="1" dirty="0" smtClean="0"/>
              <a:t>konkrétní podobu jednotlivých podmínek v MŠ</a:t>
            </a:r>
            <a:r>
              <a:rPr lang="cs-CZ" dirty="0" smtClean="0"/>
              <a:t>,</a:t>
            </a:r>
            <a:br>
              <a:rPr lang="cs-CZ" dirty="0" smtClean="0"/>
            </a:br>
            <a:r>
              <a:rPr lang="cs-CZ" dirty="0" smtClean="0"/>
              <a:t>nikoliv požadavky opsané z RVP PV. </a:t>
            </a:r>
          </a:p>
          <a:p>
            <a:pPr marL="0" indent="0" algn="l">
              <a:buNone/>
            </a:pPr>
            <a:endParaRPr lang="cs-CZ" dirty="0" smtClean="0"/>
          </a:p>
          <a:p>
            <a:pPr algn="l"/>
            <a:r>
              <a:rPr lang="cs-CZ" dirty="0" smtClean="0"/>
              <a:t>U podmínek </a:t>
            </a:r>
            <a:r>
              <a:rPr lang="cs-CZ" b="1" dirty="0" smtClean="0"/>
              <a:t>vzdělávání dětí se speciálními vzdělávacími potřebami</a:t>
            </a:r>
            <a:r>
              <a:rPr lang="cs-CZ" dirty="0" smtClean="0"/>
              <a:t>, </a:t>
            </a:r>
            <a:r>
              <a:rPr lang="cs-CZ" b="1" dirty="0" smtClean="0"/>
              <a:t>dětí nadaných</a:t>
            </a:r>
            <a:r>
              <a:rPr lang="cs-CZ" dirty="0" smtClean="0"/>
              <a:t> a </a:t>
            </a:r>
            <a:r>
              <a:rPr lang="cs-CZ" b="1" dirty="0" smtClean="0"/>
              <a:t>dětí od dvou do tří let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byly požadavky z RVP PV doplněny náměty charakterizující, kdy jsou podmínky pro  vzdělávání těchto dětí plně vyhovující. </a:t>
            </a:r>
          </a:p>
          <a:p>
            <a:pPr algn="l"/>
            <a:endParaRPr lang="cs-CZ" dirty="0" smtClean="0"/>
          </a:p>
          <a:p>
            <a:pPr marL="0" indent="0" algn="l">
              <a:buNone/>
            </a:pP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smtClean="0"/>
              <a:t>Podmínky vzdělávání</a:t>
            </a:r>
            <a:endParaRPr lang="cs-CZ" dirty="0"/>
          </a:p>
        </p:txBody>
      </p:sp>
      <p:sp>
        <p:nvSpPr>
          <p:cNvPr id="5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0901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2132856"/>
            <a:ext cx="8782619" cy="4536504"/>
          </a:xfrm>
        </p:spPr>
        <p:txBody>
          <a:bodyPr anchor="t"/>
          <a:lstStyle/>
          <a:p>
            <a:pPr marL="514350" indent="-514350" algn="l">
              <a:buFont typeface="+mj-lt"/>
              <a:buAutoNum type="arabicPeriod"/>
            </a:pPr>
            <a:r>
              <a:rPr lang="cs-CZ" sz="2400" dirty="0" smtClean="0"/>
              <a:t>Informace </a:t>
            </a:r>
            <a:r>
              <a:rPr lang="cs-CZ" sz="2400" dirty="0"/>
              <a:t>k průběhu </a:t>
            </a:r>
            <a:r>
              <a:rPr lang="cs-CZ" sz="2400" dirty="0" smtClean="0"/>
              <a:t>školení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 smtClean="0"/>
              <a:t>Informace k systému InspIS ŠVP pro PV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/>
              <a:t>Podmínky vzdělávání a jejich propojení s evaluačním </a:t>
            </a:r>
            <a:r>
              <a:rPr lang="cs-CZ" sz="2400" dirty="0" smtClean="0"/>
              <a:t>systémem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/>
              <a:t>Charakteristika </a:t>
            </a:r>
            <a:r>
              <a:rPr lang="cs-CZ" sz="2400" dirty="0" smtClean="0"/>
              <a:t>školního vzdělávacího programu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/>
              <a:t>Vzdělávací obsah v ŠVP </a:t>
            </a:r>
            <a:r>
              <a:rPr lang="cs-CZ" sz="2400" dirty="0" smtClean="0"/>
              <a:t>PV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/>
              <a:t>Evaluační systém školy a jeho propojení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s</a:t>
            </a:r>
            <a:r>
              <a:rPr lang="cs-CZ" sz="2400" dirty="0"/>
              <a:t> Kritérii podmínek, průběhu a výsledků </a:t>
            </a:r>
            <a:r>
              <a:rPr lang="cs-CZ" sz="2400" dirty="0" smtClean="0"/>
              <a:t>vzdělávání ČŠI</a:t>
            </a:r>
          </a:p>
          <a:p>
            <a:pPr marL="514350" indent="-514350" algn="l">
              <a:buFont typeface="+mj-lt"/>
              <a:buAutoNum type="arabicPeriod"/>
            </a:pPr>
            <a:r>
              <a:rPr lang="cs-CZ" sz="2400" dirty="0" smtClean="0"/>
              <a:t>Třídní vzdělávací program a </a:t>
            </a:r>
            <a:r>
              <a:rPr lang="cs-CZ" sz="2400" dirty="0"/>
              <a:t> </a:t>
            </a:r>
            <a:r>
              <a:rPr lang="cs-CZ" sz="2400" dirty="0" smtClean="0"/>
              <a:t>jeho propojení </a:t>
            </a:r>
            <a:br>
              <a:rPr lang="cs-CZ" sz="2400" dirty="0" smtClean="0"/>
            </a:br>
            <a:r>
              <a:rPr lang="cs-CZ" sz="2400" dirty="0" smtClean="0"/>
              <a:t>se vzdělávacím obsahem (IB)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Program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93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628304"/>
            <a:ext cx="8782619" cy="5041056"/>
          </a:xfrm>
        </p:spPr>
        <p:txBody>
          <a:bodyPr/>
          <a:lstStyle/>
          <a:p>
            <a:pPr marL="0" indent="0">
              <a:buNone/>
            </a:pPr>
            <a:r>
              <a:rPr lang="cs-CZ" sz="2200" b="1" dirty="0"/>
              <a:t>Ž</a:t>
            </a:r>
            <a:r>
              <a:rPr lang="cs-CZ" sz="2200" b="1" dirty="0" smtClean="0"/>
              <a:t>ivotospráva:</a:t>
            </a:r>
            <a:r>
              <a:rPr lang="cs-CZ" sz="2200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z</a:t>
            </a:r>
            <a:r>
              <a:rPr lang="cs-CZ" sz="2200" dirty="0" smtClean="0"/>
              <a:t>ajištěním dostatku volného pohybu nejen na zahradě ale i v interiéru MŠ,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 smtClean="0"/>
              <a:t>respektováním přirozené potřeby spánku a odpočinku</a:t>
            </a:r>
            <a:r>
              <a:rPr lang="cs-CZ" sz="2200" dirty="0"/>
              <a:t>.</a:t>
            </a:r>
            <a:endParaRPr lang="cs-CZ" sz="2200" dirty="0" smtClean="0"/>
          </a:p>
          <a:p>
            <a:pPr marL="0" indent="0">
              <a:buNone/>
            </a:pPr>
            <a:r>
              <a:rPr lang="cs-CZ" sz="2200" b="1" dirty="0" smtClean="0"/>
              <a:t>Psychosociální podmínka: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r</a:t>
            </a:r>
            <a:r>
              <a:rPr lang="cs-CZ" sz="2200" dirty="0" smtClean="0"/>
              <a:t>espektováním potřeb dětí – neúměrné zatěžování dětí, chvat a spěch, nadměrná náročnost činností (individualizované pojetí vzdělávání),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 smtClean="0"/>
              <a:t>volností a svobodou dětí  x nezbytným řádem a pravidly,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 smtClean="0"/>
              <a:t>podporujícím pedagogickým stylem x manipulací s dětmi, nadměrnou organizovaností, soutěživostí mezi dětmi, nabídkou činnosti bez možnosti rozhodnutí a aktivity dítěte,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p</a:t>
            </a:r>
            <a:r>
              <a:rPr lang="cs-CZ" sz="2200" dirty="0" smtClean="0"/>
              <a:t>oužíváním formativního hodnocení dětí a vedení k sebehodnocení.</a:t>
            </a:r>
            <a:endParaRPr lang="cs-CZ" sz="2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Doporučení k jednotlivým podmínkám:</a:t>
            </a:r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5110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9" y="1196752"/>
            <a:ext cx="8782619" cy="5616624"/>
          </a:xfrm>
        </p:spPr>
        <p:txBody>
          <a:bodyPr/>
          <a:lstStyle/>
          <a:p>
            <a:pPr marL="0" indent="0">
              <a:buNone/>
            </a:pPr>
            <a:r>
              <a:rPr lang="cs-CZ" sz="2300" b="1" dirty="0" smtClean="0"/>
              <a:t>Organizace: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300" dirty="0"/>
              <a:t>v</a:t>
            </a:r>
            <a:r>
              <a:rPr lang="cs-CZ" sz="2300" dirty="0" smtClean="0"/>
              <a:t>zájemnou provázaností a vyvážeností spontánních i řízených aktivit, možností dokončit činnosti,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300" dirty="0" smtClean="0"/>
              <a:t>organizací činností tak, aby děti podněcovaly k vlastní aktivitě a experimentování,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300" dirty="0"/>
              <a:t>p</a:t>
            </a:r>
            <a:r>
              <a:rPr lang="cs-CZ" sz="2300" dirty="0" smtClean="0"/>
              <a:t>lánováním vycházejícím z potřeb a zájmů dětí, jejich individuálních potřeb a  možností (individualizované pojetí vzdělávání),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300" dirty="0" smtClean="0"/>
              <a:t>nadměrným spojováním tříd.</a:t>
            </a:r>
          </a:p>
          <a:p>
            <a:pPr marL="0" indent="0">
              <a:buNone/>
            </a:pPr>
            <a:r>
              <a:rPr lang="cs-CZ" sz="2300" b="1" dirty="0"/>
              <a:t>Řízení</a:t>
            </a:r>
            <a:r>
              <a:rPr lang="cs-CZ" sz="2300" b="1" dirty="0" smtClean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300" dirty="0"/>
              <a:t>funkčností plánování - opírá se o předchozí analýzu a využívá zpětnou vazbu - využití Kritérií podmínek, průběhu a výsledků vzdělávání (kriteriální rámec) </a:t>
            </a:r>
            <a:r>
              <a:rPr lang="cs-CZ" sz="2300" dirty="0" smtClean="0"/>
              <a:t>ČŠI.</a:t>
            </a:r>
            <a:endParaRPr lang="cs-CZ" sz="23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Doporučení </a:t>
            </a:r>
            <a:r>
              <a:rPr lang="cs-CZ" dirty="0" smtClean="0"/>
              <a:t>k jednotlivým podmínkám: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24136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b="1" dirty="0" smtClean="0"/>
              <a:t>Personální a pedagogické zajištění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 smtClean="0"/>
              <a:t>aktivním sebevzděláváním pedagogů a podporou ředitele – musí vycházet z potřeb školy na základě výsledků evaluace,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r</a:t>
            </a:r>
            <a:r>
              <a:rPr lang="cs-CZ" sz="2400" dirty="0" smtClean="0"/>
              <a:t>ozvržením přímé pedagogické činnosti  - smysluplnost s ohledem na uspořádání dne.</a:t>
            </a:r>
          </a:p>
          <a:p>
            <a:pPr marL="0" indent="0">
              <a:buNone/>
            </a:pPr>
            <a:r>
              <a:rPr lang="cs-CZ" sz="2400" b="1" dirty="0" smtClean="0"/>
              <a:t>Spoluúčast rodičů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 smtClean="0"/>
              <a:t>jak učitelé sledují konkrétní potřeby dětí, resp. rodin ve snaze porozumět jim a vyhovět,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 smtClean="0"/>
              <a:t>pravidelností informování rodičů o prospívání dítěte a jeho pokrocích a způsobem domlouvání se na společném postupu při jeho vzdělávání.</a:t>
            </a:r>
            <a:endParaRPr lang="cs-CZ" sz="2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Doporučení k jednotlivým podmínkám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86888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pPr algn="l"/>
            <a:r>
              <a:rPr lang="cs-CZ" dirty="0" smtClean="0"/>
              <a:t>V této části formuláře by neměly být při zpracování  žádné zásadní problémy.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Organizace vzdělávání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7661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pPr algn="l"/>
            <a:r>
              <a:rPr lang="cs-CZ" dirty="0" smtClean="0"/>
              <a:t>Pro zpracování textu je doporučeno využití kriteriálního rámce ČŠI (resp. </a:t>
            </a:r>
            <a:r>
              <a:rPr lang="cs-CZ" i="1" dirty="0" smtClean="0"/>
              <a:t>Metodických doporučení</a:t>
            </a:r>
            <a:r>
              <a:rPr lang="cs-CZ" dirty="0" smtClean="0"/>
              <a:t>), </a:t>
            </a:r>
            <a:br>
              <a:rPr lang="cs-CZ" dirty="0" smtClean="0"/>
            </a:br>
            <a:r>
              <a:rPr lang="cs-CZ" dirty="0" smtClean="0"/>
              <a:t>zejména v části Koncepce a rámec školy, kritérium 1.1: </a:t>
            </a:r>
            <a:br>
              <a:rPr lang="cs-CZ" dirty="0" smtClean="0"/>
            </a:br>
            <a:r>
              <a:rPr lang="cs-CZ" b="1" dirty="0" smtClean="0"/>
              <a:t>Mateřská </a:t>
            </a:r>
            <a:r>
              <a:rPr lang="cs-CZ" b="1" dirty="0"/>
              <a:t>škola má jasně formulovanou vizi a realistickou strategii rozvoje,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které </a:t>
            </a:r>
            <a:r>
              <a:rPr lang="cs-CZ" b="1" dirty="0"/>
              <a:t>pedagogové sdílejí a </a:t>
            </a:r>
            <a:r>
              <a:rPr lang="cs-CZ" b="1" dirty="0" smtClean="0"/>
              <a:t>naplňují.</a:t>
            </a:r>
            <a:endParaRPr lang="cs-CZ" b="1" dirty="0"/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V textu jsou nevhodné formální formulace </a:t>
            </a:r>
            <a:br>
              <a:rPr lang="cs-CZ" dirty="0" smtClean="0"/>
            </a:br>
            <a:r>
              <a:rPr lang="cs-CZ" dirty="0" smtClean="0"/>
              <a:t>(např. rozvoj osobnosti dítěte a jeho příprava pro život), nebo opisy rámcových cílů z RVP PV.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Charakteristika vzdělávacího programu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60570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628304"/>
            <a:ext cx="8782619" cy="5041056"/>
          </a:xfrm>
        </p:spPr>
        <p:txBody>
          <a:bodyPr anchor="t"/>
          <a:lstStyle/>
          <a:p>
            <a:pPr algn="l"/>
            <a:r>
              <a:rPr lang="cs-CZ" dirty="0" smtClean="0"/>
              <a:t>Výroční zpráva ČŠI opakovaně uvádí, </a:t>
            </a:r>
            <a:br>
              <a:rPr lang="cs-CZ" dirty="0" smtClean="0"/>
            </a:br>
            <a:r>
              <a:rPr lang="cs-CZ" dirty="0" smtClean="0"/>
              <a:t>že se v MŠ nedaří uplatňovat </a:t>
            </a:r>
            <a:r>
              <a:rPr lang="cs-CZ" b="1" dirty="0" smtClean="0"/>
              <a:t>metody a formy vzdělávání podporující individualizaci</a:t>
            </a:r>
            <a:r>
              <a:rPr lang="cs-CZ" dirty="0" smtClean="0"/>
              <a:t> v předškolním vzdělávání.</a:t>
            </a:r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Nepoužívat přepisy z RVP PV </a:t>
            </a:r>
            <a:br>
              <a:rPr lang="cs-CZ" dirty="0" smtClean="0"/>
            </a:br>
            <a:r>
              <a:rPr lang="cs-CZ" sz="2400" dirty="0" smtClean="0"/>
              <a:t>(např. … využívání </a:t>
            </a:r>
            <a:r>
              <a:rPr lang="cs-CZ" sz="2400" dirty="0"/>
              <a:t>prožitkového a kooperativního učení hrou a činnostmi dětí, které jsou založeny na přímých zážitcích </a:t>
            </a:r>
            <a:r>
              <a:rPr lang="cs-CZ" sz="2400" dirty="0" smtClean="0"/>
              <a:t>dítěte …,) </a:t>
            </a:r>
            <a:br>
              <a:rPr lang="cs-CZ" sz="2400" dirty="0" smtClean="0"/>
            </a:br>
            <a:r>
              <a:rPr lang="cs-CZ" dirty="0" smtClean="0"/>
              <a:t>ale vést k pochopení a formulování jejich významu</a:t>
            </a:r>
            <a:r>
              <a:rPr lang="cs-CZ" dirty="0"/>
              <a:t>. </a:t>
            </a:r>
            <a:endParaRPr lang="cs-CZ" dirty="0" smtClean="0"/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Směřovat k zavádění a </a:t>
            </a:r>
            <a:r>
              <a:rPr lang="cs-CZ" dirty="0"/>
              <a:t>využívání efektivních metod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400" dirty="0" smtClean="0"/>
              <a:t>(</a:t>
            </a:r>
            <a:r>
              <a:rPr lang="cs-CZ" sz="2400" dirty="0"/>
              <a:t>např. experimentování, řešení problémů, situační metody).</a:t>
            </a:r>
          </a:p>
          <a:p>
            <a:pPr algn="l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Metody a formy vzdělávání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1935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340768"/>
            <a:ext cx="8782619" cy="5328592"/>
          </a:xfrm>
        </p:spPr>
        <p:txBody>
          <a:bodyPr/>
          <a:lstStyle/>
          <a:p>
            <a:pPr>
              <a:defRPr/>
            </a:pPr>
            <a:endParaRPr lang="cs-CZ" dirty="0" smtClean="0"/>
          </a:p>
          <a:p>
            <a:pPr marL="0" indent="0">
              <a:buNone/>
              <a:defRPr/>
            </a:pPr>
            <a:r>
              <a:rPr lang="cs-CZ" sz="2400" dirty="0" smtClean="0"/>
              <a:t>Ujasnit si formy vzdělávání uvedené v RVP PV se zaměřením na řízené činnosti nepřímo motivované učitelem (dále „NŘČ“).</a:t>
            </a:r>
            <a:endParaRPr lang="cs-CZ" sz="2400" dirty="0"/>
          </a:p>
          <a:p>
            <a:pPr marL="0" indent="0">
              <a:buNone/>
              <a:defRPr/>
            </a:pPr>
            <a:endParaRPr lang="cs-CZ" sz="2400" dirty="0"/>
          </a:p>
          <a:p>
            <a:pPr marL="0" indent="0">
              <a:buNone/>
              <a:defRPr/>
            </a:pPr>
            <a:endParaRPr lang="cs-CZ" sz="2400" dirty="0" smtClean="0"/>
          </a:p>
          <a:p>
            <a:pPr marL="0" indent="0">
              <a:buNone/>
              <a:defRPr/>
            </a:pPr>
            <a:endParaRPr lang="cs-CZ" sz="2400" dirty="0"/>
          </a:p>
          <a:p>
            <a:pPr marL="0" indent="0">
              <a:buNone/>
              <a:defRPr/>
            </a:pPr>
            <a:endParaRPr lang="cs-CZ" sz="2400" dirty="0" smtClean="0"/>
          </a:p>
          <a:p>
            <a:pPr marL="0" indent="0">
              <a:buNone/>
              <a:defRPr/>
            </a:pPr>
            <a:r>
              <a:rPr lang="cs-CZ" sz="2400" dirty="0" smtClean="0"/>
              <a:t>Zásady NŘČ:</a:t>
            </a:r>
          </a:p>
          <a:p>
            <a:r>
              <a:rPr lang="cs-CZ" altLang="cs-CZ" sz="2400" dirty="0"/>
              <a:t>Děti pracují </a:t>
            </a:r>
            <a:r>
              <a:rPr lang="cs-CZ" altLang="cs-CZ" sz="2400" dirty="0">
                <a:solidFill>
                  <a:srgbClr val="0070C0"/>
                </a:solidFill>
              </a:rPr>
              <a:t>samostatně</a:t>
            </a:r>
            <a:r>
              <a:rPr lang="cs-CZ" altLang="cs-CZ" sz="2400" dirty="0"/>
              <a:t>, bez vedení </a:t>
            </a:r>
            <a:r>
              <a:rPr lang="cs-CZ" altLang="cs-CZ" sz="2400" dirty="0" smtClean="0"/>
              <a:t>učitelkou.</a:t>
            </a:r>
            <a:endParaRPr lang="cs-CZ" altLang="cs-CZ" sz="2400" dirty="0"/>
          </a:p>
          <a:p>
            <a:r>
              <a:rPr lang="cs-CZ" altLang="cs-CZ" sz="2400" dirty="0"/>
              <a:t>Činnost je založená na </a:t>
            </a:r>
            <a:r>
              <a:rPr lang="cs-CZ" altLang="cs-CZ" sz="2400" dirty="0">
                <a:solidFill>
                  <a:srgbClr val="0070C0"/>
                </a:solidFill>
              </a:rPr>
              <a:t>spolupráci</a:t>
            </a:r>
            <a:r>
              <a:rPr lang="cs-CZ" altLang="cs-CZ" sz="2400" dirty="0"/>
              <a:t> </a:t>
            </a:r>
            <a:r>
              <a:rPr lang="cs-CZ" altLang="cs-CZ" sz="2400" dirty="0" smtClean="0"/>
              <a:t>dětí.</a:t>
            </a:r>
            <a:endParaRPr lang="cs-CZ" altLang="cs-CZ" sz="2400" dirty="0"/>
          </a:p>
          <a:p>
            <a:r>
              <a:rPr lang="cs-CZ" altLang="cs-CZ" sz="2400" dirty="0"/>
              <a:t>Činnost nemá předem daný postup (děti samy volí, jak budou postupovat - </a:t>
            </a:r>
            <a:r>
              <a:rPr lang="cs-CZ" altLang="cs-CZ" sz="2400" dirty="0">
                <a:solidFill>
                  <a:srgbClr val="0070C0"/>
                </a:solidFill>
              </a:rPr>
              <a:t>tvořivost</a:t>
            </a:r>
            <a:r>
              <a:rPr lang="cs-CZ" altLang="cs-CZ" sz="2400" dirty="0" smtClean="0"/>
              <a:t>).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Formy vzdělávání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348880"/>
            <a:ext cx="6300470" cy="1921127"/>
          </a:xfrm>
          <a:prstGeom prst="rect">
            <a:avLst/>
          </a:prstGeom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1334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pPr algn="l"/>
            <a:r>
              <a:rPr lang="cs-CZ" dirty="0">
                <a:cs typeface="Times New Roman" panose="02020603050405020304" pitchFamily="18" charset="0"/>
              </a:rPr>
              <a:t>Popis zpracování třídního vzdělávacího </a:t>
            </a:r>
            <a:r>
              <a:rPr lang="cs-CZ" dirty="0" smtClean="0">
                <a:cs typeface="Times New Roman" panose="02020603050405020304" pitchFamily="18" charset="0"/>
              </a:rPr>
              <a:t>programu - m</a:t>
            </a:r>
            <a:r>
              <a:rPr lang="cs-CZ" dirty="0" smtClean="0"/>
              <a:t>usí </a:t>
            </a:r>
            <a:r>
              <a:rPr lang="cs-CZ" dirty="0"/>
              <a:t>obsahovat východiska pro plánování, přípravu </a:t>
            </a:r>
            <a:r>
              <a:rPr lang="cs-CZ" dirty="0" smtClean="0"/>
              <a:t>a realizaci. </a:t>
            </a:r>
            <a:endParaRPr lang="cs-CZ" dirty="0"/>
          </a:p>
          <a:p>
            <a:pPr algn="l"/>
            <a:r>
              <a:rPr lang="cs-CZ" dirty="0" smtClean="0"/>
              <a:t>Dílčí </a:t>
            </a:r>
            <a:r>
              <a:rPr lang="cs-CZ" dirty="0"/>
              <a:t>projekty a </a:t>
            </a:r>
            <a:r>
              <a:rPr lang="cs-CZ" dirty="0" smtClean="0"/>
              <a:t>programy</a:t>
            </a:r>
          </a:p>
          <a:p>
            <a:pPr algn="l"/>
            <a:endParaRPr lang="cs-CZ" dirty="0" smtClean="0"/>
          </a:p>
          <a:p>
            <a:pPr algn="l"/>
            <a:r>
              <a:rPr lang="cs-CZ" dirty="0" smtClean="0"/>
              <a:t>Tím končí vyplnění </a:t>
            </a:r>
            <a:r>
              <a:rPr lang="cs-CZ" b="1" dirty="0" smtClean="0"/>
              <a:t>Formuláře ŠVP </a:t>
            </a:r>
            <a:endParaRPr lang="cs-CZ" b="1" dirty="0"/>
          </a:p>
          <a:p>
            <a:pPr algn="l"/>
            <a:r>
              <a:rPr lang="cs-CZ" dirty="0" smtClean="0"/>
              <a:t>Před </a:t>
            </a:r>
            <a:r>
              <a:rPr lang="cs-CZ" b="1" u="sng" dirty="0" smtClean="0"/>
              <a:t>zavřením okna</a:t>
            </a:r>
            <a:r>
              <a:rPr lang="cs-CZ" dirty="0" smtClean="0"/>
              <a:t> (modrý text vpravo nahoře) je nutné provést </a:t>
            </a:r>
            <a:r>
              <a:rPr lang="cs-CZ" b="1" u="sng" dirty="0" smtClean="0"/>
              <a:t>kontrolu vyplnění formuláře</a:t>
            </a:r>
            <a:r>
              <a:rPr lang="cs-CZ" dirty="0" smtClean="0"/>
              <a:t> a k chybným částem se vrátit.</a:t>
            </a:r>
          </a:p>
          <a:p>
            <a:pPr algn="l"/>
            <a:r>
              <a:rPr lang="cs-CZ" dirty="0" smtClean="0"/>
              <a:t>Pokračuje tvorba Vzdělávacího obsahu - krok 5 a dále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Vzdělávací obsah (v rámci Formuláře ŠVP)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smtClean="0"/>
              <a:t>Formulář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1823839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sz="2400" b="1" dirty="0"/>
              <a:t>Pro tvorbu vzdělávacího obsahu v systému InspIS ŠVP je důležité vyjasnění vzájemné vazby cílových kategorií v RVP PV:</a:t>
            </a:r>
          </a:p>
          <a:p>
            <a:pPr>
              <a:defRPr/>
            </a:pPr>
            <a:r>
              <a:rPr lang="cs-CZ" sz="2400" b="1" dirty="0"/>
              <a:t>rámcové cíle </a:t>
            </a:r>
            <a:r>
              <a:rPr lang="cs-CZ" sz="2400" dirty="0"/>
              <a:t>– vyjadřující univerzální záměry předškolního vzdělávání;</a:t>
            </a:r>
          </a:p>
          <a:p>
            <a:pPr>
              <a:defRPr/>
            </a:pPr>
            <a:r>
              <a:rPr lang="cs-CZ" sz="2400" b="1" dirty="0"/>
              <a:t>klíčové kompetence </a:t>
            </a:r>
            <a:r>
              <a:rPr lang="cs-CZ" sz="2400" dirty="0"/>
              <a:t>– představují výstupy, resp. obecnější způsobilosti, dosažitelné v předškolním vzdělávání; </a:t>
            </a:r>
          </a:p>
          <a:p>
            <a:pPr>
              <a:defRPr/>
            </a:pPr>
            <a:r>
              <a:rPr lang="cs-CZ" sz="2400" b="1" dirty="0">
                <a:solidFill>
                  <a:srgbClr val="0070C0"/>
                </a:solidFill>
              </a:rPr>
              <a:t>dílčí cíle </a:t>
            </a:r>
            <a:r>
              <a:rPr lang="cs-CZ" sz="2400" dirty="0">
                <a:solidFill>
                  <a:srgbClr val="0070C0"/>
                </a:solidFill>
              </a:rPr>
              <a:t>– vyjadřují konkrétní záměry příslušející té které vzdělávací </a:t>
            </a:r>
            <a:r>
              <a:rPr lang="cs-CZ" sz="2400" dirty="0" smtClean="0">
                <a:solidFill>
                  <a:srgbClr val="0070C0"/>
                </a:solidFill>
              </a:rPr>
              <a:t>oblasti;</a:t>
            </a:r>
            <a:endParaRPr lang="cs-CZ" sz="2400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cs-CZ" sz="2400" b="1" dirty="0">
                <a:solidFill>
                  <a:srgbClr val="0070C0"/>
                </a:solidFill>
              </a:rPr>
              <a:t>očekávané výstupy </a:t>
            </a:r>
            <a:r>
              <a:rPr lang="cs-CZ" sz="2400" dirty="0">
                <a:solidFill>
                  <a:srgbClr val="0070C0"/>
                </a:solidFill>
              </a:rPr>
              <a:t>– dílčí poznatky, dovednosti, postoje a hodnoty, které dílčím cílům odpovídají.</a:t>
            </a: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Vzdělávací obsah (samostatný formulář)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Vzdělávací obsah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7159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t"/>
          <a:lstStyle/>
          <a:p>
            <a:pPr algn="l"/>
            <a:r>
              <a:rPr lang="cs-CZ" altLang="cs-CZ" sz="3200" dirty="0">
                <a:solidFill>
                  <a:schemeClr val="accent1">
                    <a:lumMod val="75000"/>
                  </a:schemeClr>
                </a:solidFill>
              </a:rPr>
              <a:t>Lineární</a:t>
            </a:r>
            <a:r>
              <a:rPr lang="cs-CZ" altLang="cs-CZ" sz="3200" dirty="0"/>
              <a:t> – IB </a:t>
            </a:r>
            <a:r>
              <a:rPr lang="cs-CZ" sz="3200" dirty="0"/>
              <a:t>počítají s tím, že děti budou s okolním světem seznamovány chronologicky podle událostí, které se každoročně pravidelně v určitém období opakují 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dirty="0" smtClean="0"/>
              <a:t>(</a:t>
            </a:r>
            <a:r>
              <a:rPr lang="cs-CZ" dirty="0"/>
              <a:t>např. roční období, tradice, …).</a:t>
            </a:r>
            <a:endParaRPr lang="cs-CZ" altLang="cs-CZ" dirty="0"/>
          </a:p>
          <a:p>
            <a:pPr algn="l"/>
            <a:endParaRPr lang="cs-CZ" altLang="cs-CZ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cs-CZ" altLang="cs-CZ" sz="3200" dirty="0" smtClean="0">
                <a:solidFill>
                  <a:schemeClr val="accent1">
                    <a:lumMod val="75000"/>
                  </a:schemeClr>
                </a:solidFill>
              </a:rPr>
              <a:t>Flexibilní</a:t>
            </a:r>
            <a:r>
              <a:rPr lang="cs-CZ" altLang="cs-CZ" sz="3200" dirty="0" smtClean="0"/>
              <a:t> </a:t>
            </a:r>
            <a:r>
              <a:rPr lang="cs-CZ" altLang="cs-CZ" sz="3200" dirty="0"/>
              <a:t>- IB jsou </a:t>
            </a:r>
            <a:r>
              <a:rPr lang="cs-CZ" sz="3200" dirty="0"/>
              <a:t>řazeny vedle sebe podle obecnějších témat, která sdružují 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2600" dirty="0" smtClean="0"/>
              <a:t>(</a:t>
            </a:r>
            <a:r>
              <a:rPr lang="cs-CZ" sz="2600" dirty="0"/>
              <a:t>např.  témata příroda, zdraví, technika, kultura, rodina, …) </a:t>
            </a:r>
            <a:r>
              <a:rPr lang="cs-CZ" sz="2600" dirty="0" smtClean="0"/>
              <a:t/>
            </a:r>
            <a:br>
              <a:rPr lang="cs-CZ" sz="2600" dirty="0" smtClean="0"/>
            </a:br>
            <a:r>
              <a:rPr lang="cs-CZ" sz="3200" dirty="0" smtClean="0"/>
              <a:t>- </a:t>
            </a:r>
            <a:r>
              <a:rPr lang="cs-CZ" sz="3200" dirty="0"/>
              <a:t>lépe naplňuje potřeby dětí</a:t>
            </a:r>
            <a:r>
              <a:rPr lang="cs-CZ" sz="3200" dirty="0" smtClean="0"/>
              <a:t>.</a:t>
            </a:r>
            <a:endParaRPr lang="cs-CZ" alt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Způsoby uspořádání IB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Vzdělávací obsah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8157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Podpořit zkvalitnění </a:t>
            </a:r>
            <a:r>
              <a:rPr lang="cs-CZ" dirty="0"/>
              <a:t>evaluační činnost v mateřských školách prostřednictvím využití nástroje InspIS ŠVP a kritérií ČSI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Zvýšit kvalitu ŠVP PV </a:t>
            </a:r>
            <a:r>
              <a:rPr lang="cs-CZ" dirty="0"/>
              <a:t>prostřednictvím systému InspIS ŠVP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Odstranit </a:t>
            </a:r>
            <a:r>
              <a:rPr lang="cs-CZ" dirty="0"/>
              <a:t>překážky ve využívání systému InspIS ŠVP ze strany účastníků (rozvinout dovednost </a:t>
            </a:r>
            <a:r>
              <a:rPr lang="cs-CZ" dirty="0" smtClean="0"/>
              <a:t>pracovat </a:t>
            </a:r>
            <a:r>
              <a:rPr lang="cs-CZ" dirty="0"/>
              <a:t>se systémem).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Cíle školení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Úvod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1925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7874" y="1628304"/>
            <a:ext cx="8782619" cy="4852644"/>
          </a:xfrm>
        </p:spPr>
        <p:txBody>
          <a:bodyPr anchor="t"/>
          <a:lstStyle/>
          <a:p>
            <a:pPr lvl="0" algn="l"/>
            <a:r>
              <a:rPr lang="cs-CZ" dirty="0" smtClean="0"/>
              <a:t>Při rozdělení KK do IB se snažit o zařazení každé kompetence pouze jednou (do jednoho IB), </a:t>
            </a:r>
            <a:br>
              <a:rPr lang="cs-CZ" dirty="0" smtClean="0"/>
            </a:br>
            <a:r>
              <a:rPr lang="cs-CZ" dirty="0" smtClean="0"/>
              <a:t>zároveň se zamýšlet nad vyvážeností </a:t>
            </a:r>
            <a:br>
              <a:rPr lang="cs-CZ" dirty="0" smtClean="0"/>
            </a:br>
            <a:r>
              <a:rPr lang="cs-CZ" dirty="0" smtClean="0"/>
              <a:t>počtu kompetencí v rámci IB.</a:t>
            </a:r>
          </a:p>
          <a:p>
            <a:pPr lvl="0" algn="l"/>
            <a:r>
              <a:rPr lang="cs-CZ" dirty="0" smtClean="0"/>
              <a:t>Vyjasnění požadavku RVP PV na zařazení dílčích témat</a:t>
            </a:r>
            <a:br>
              <a:rPr lang="cs-CZ" dirty="0" smtClean="0"/>
            </a:br>
            <a:r>
              <a:rPr lang="cs-CZ" dirty="0" smtClean="0"/>
              <a:t>či obsahů do IB. </a:t>
            </a:r>
          </a:p>
          <a:p>
            <a:pPr algn="l"/>
            <a:r>
              <a:rPr lang="cs-CZ" dirty="0" smtClean="0"/>
              <a:t>Názvy </a:t>
            </a:r>
            <a:r>
              <a:rPr lang="cs-CZ" dirty="0"/>
              <a:t>by měly mít činnostní charakter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/>
              <a:t>co budou děti dělat</a:t>
            </a:r>
            <a:r>
              <a:rPr lang="cs-CZ" dirty="0" smtClean="0"/>
              <a:t>) </a:t>
            </a:r>
            <a:br>
              <a:rPr lang="cs-CZ" dirty="0" smtClean="0"/>
            </a:br>
            <a:r>
              <a:rPr lang="cs-CZ" dirty="0" smtClean="0"/>
              <a:t>a vycházet ze situace (tady a teď), </a:t>
            </a:r>
            <a:br>
              <a:rPr lang="cs-CZ" dirty="0" smtClean="0"/>
            </a:br>
            <a:r>
              <a:rPr lang="cs-CZ" dirty="0" smtClean="0"/>
              <a:t>ne </a:t>
            </a:r>
            <a:r>
              <a:rPr lang="cs-CZ" dirty="0"/>
              <a:t>pouze motivační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/>
              <a:t>např. Týden se skřítkem </a:t>
            </a:r>
            <a:r>
              <a:rPr lang="cs-CZ" dirty="0" err="1"/>
              <a:t>Podzimníčkem</a:t>
            </a:r>
            <a:r>
              <a:rPr lang="cs-CZ" dirty="0"/>
              <a:t>, Ježek</a:t>
            </a:r>
            <a:r>
              <a:rPr lang="cs-CZ" dirty="0" smtClean="0"/>
              <a:t>).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Doporučení</a:t>
            </a:r>
            <a:endParaRPr lang="cs-CZ" dirty="0"/>
          </a:p>
          <a:p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Vzdělávací obsah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2234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340768"/>
            <a:ext cx="8782619" cy="5328592"/>
          </a:xfrm>
        </p:spPr>
        <p:txBody>
          <a:bodyPr anchor="t"/>
          <a:lstStyle/>
          <a:p>
            <a:pPr algn="l"/>
            <a:r>
              <a:rPr lang="cs-CZ" sz="2200" dirty="0" smtClean="0"/>
              <a:t>Krok </a:t>
            </a:r>
            <a:r>
              <a:rPr lang="cs-CZ" sz="2200" dirty="0"/>
              <a:t>5</a:t>
            </a:r>
            <a:r>
              <a:rPr lang="cs-CZ" sz="2200" dirty="0" smtClean="0"/>
              <a:t> </a:t>
            </a:r>
            <a:r>
              <a:rPr lang="cs-CZ" sz="2200" dirty="0"/>
              <a:t>– Přidat </a:t>
            </a:r>
            <a:r>
              <a:rPr lang="cs-CZ" sz="2200" b="1" dirty="0"/>
              <a:t>formu vzdělávání </a:t>
            </a:r>
            <a:r>
              <a:rPr lang="cs-CZ" sz="2200" dirty="0"/>
              <a:t>(denní)</a:t>
            </a:r>
          </a:p>
          <a:p>
            <a:pPr algn="l"/>
            <a:r>
              <a:rPr lang="cs-CZ" sz="2200" dirty="0" smtClean="0">
                <a:latin typeface="+mj-lt"/>
              </a:rPr>
              <a:t>Krok </a:t>
            </a:r>
            <a:r>
              <a:rPr lang="cs-CZ" sz="2200" dirty="0">
                <a:latin typeface="+mj-lt"/>
              </a:rPr>
              <a:t>6</a:t>
            </a:r>
            <a:r>
              <a:rPr lang="cs-CZ" sz="2200" dirty="0" smtClean="0">
                <a:latin typeface="+mj-lt"/>
              </a:rPr>
              <a:t> –  Přejít na zadanou formu vzdělávání (</a:t>
            </a:r>
            <a:r>
              <a:rPr lang="cs-CZ" sz="2200" b="1" dirty="0" smtClean="0">
                <a:latin typeface="+mj-lt"/>
              </a:rPr>
              <a:t>denní</a:t>
            </a:r>
            <a:r>
              <a:rPr lang="cs-CZ" sz="2200" dirty="0" smtClean="0">
                <a:latin typeface="+mj-lt"/>
              </a:rPr>
              <a:t>)</a:t>
            </a:r>
          </a:p>
          <a:p>
            <a:pPr algn="l"/>
            <a:r>
              <a:rPr lang="cs-CZ" sz="2200" dirty="0" smtClean="0">
                <a:latin typeface="+mj-lt"/>
              </a:rPr>
              <a:t>Krok 7 </a:t>
            </a:r>
            <a:r>
              <a:rPr lang="cs-CZ" sz="2200" dirty="0">
                <a:latin typeface="+mj-lt"/>
              </a:rPr>
              <a:t>– </a:t>
            </a:r>
            <a:r>
              <a:rPr lang="cs-CZ" sz="2200" dirty="0" smtClean="0">
                <a:latin typeface="+mj-lt"/>
              </a:rPr>
              <a:t>Zadat </a:t>
            </a:r>
            <a:r>
              <a:rPr lang="cs-CZ" sz="2200" b="1" dirty="0">
                <a:latin typeface="+mj-lt"/>
              </a:rPr>
              <a:t>nový integrovaný </a:t>
            </a:r>
            <a:r>
              <a:rPr lang="cs-CZ" sz="2200" b="1" dirty="0" smtClean="0">
                <a:latin typeface="+mj-lt"/>
              </a:rPr>
              <a:t>blok</a:t>
            </a:r>
            <a:r>
              <a:rPr lang="cs-CZ" sz="2200" dirty="0" smtClean="0">
                <a:latin typeface="+mj-lt"/>
              </a:rPr>
              <a:t>, jeho název a potvrdit výběr oblastí</a:t>
            </a:r>
          </a:p>
          <a:p>
            <a:pPr algn="l"/>
            <a:r>
              <a:rPr lang="cs-CZ" sz="2200" dirty="0" smtClean="0">
                <a:latin typeface="+mj-lt"/>
              </a:rPr>
              <a:t>Krok 8 </a:t>
            </a:r>
            <a:r>
              <a:rPr lang="cs-CZ" sz="2200" dirty="0">
                <a:latin typeface="+mj-lt"/>
              </a:rPr>
              <a:t>– </a:t>
            </a:r>
            <a:r>
              <a:rPr lang="cs-CZ" sz="2200" dirty="0" smtClean="0">
                <a:latin typeface="+mj-lt"/>
              </a:rPr>
              <a:t>Kliknout na </a:t>
            </a:r>
            <a:r>
              <a:rPr lang="cs-CZ" sz="2200" b="1" dirty="0" smtClean="0">
                <a:latin typeface="+mj-lt"/>
              </a:rPr>
              <a:t>název IB </a:t>
            </a:r>
            <a:r>
              <a:rPr lang="cs-CZ" sz="2200" dirty="0" smtClean="0">
                <a:latin typeface="+mj-lt"/>
              </a:rPr>
              <a:t>a otevřít ho</a:t>
            </a:r>
            <a:endParaRPr lang="cs-CZ" sz="2200" dirty="0">
              <a:latin typeface="+mj-lt"/>
            </a:endParaRPr>
          </a:p>
          <a:p>
            <a:pPr algn="l"/>
            <a:r>
              <a:rPr lang="cs-CZ" sz="2200" dirty="0" smtClean="0">
                <a:latin typeface="+mj-lt"/>
              </a:rPr>
              <a:t>Krok </a:t>
            </a:r>
            <a:r>
              <a:rPr lang="cs-CZ" sz="2200" dirty="0">
                <a:latin typeface="+mj-lt"/>
              </a:rPr>
              <a:t>9</a:t>
            </a:r>
            <a:r>
              <a:rPr lang="cs-CZ" sz="2200" dirty="0" smtClean="0">
                <a:latin typeface="+mj-lt"/>
              </a:rPr>
              <a:t> </a:t>
            </a:r>
            <a:r>
              <a:rPr lang="cs-CZ" sz="2200" dirty="0">
                <a:latin typeface="+mj-lt"/>
              </a:rPr>
              <a:t>– </a:t>
            </a:r>
            <a:r>
              <a:rPr lang="cs-CZ" sz="2200" dirty="0" smtClean="0">
                <a:latin typeface="+mj-lt"/>
              </a:rPr>
              <a:t>Vyplnit </a:t>
            </a:r>
            <a:r>
              <a:rPr lang="cs-CZ" sz="2200" b="1" dirty="0">
                <a:latin typeface="+mj-lt"/>
              </a:rPr>
              <a:t>H</a:t>
            </a:r>
            <a:r>
              <a:rPr lang="cs-CZ" sz="2200" b="1" dirty="0" smtClean="0">
                <a:latin typeface="+mj-lt"/>
              </a:rPr>
              <a:t>lavní smysl IB</a:t>
            </a:r>
            <a:endParaRPr lang="cs-CZ" sz="2200" b="1" dirty="0">
              <a:latin typeface="+mj-lt"/>
            </a:endParaRPr>
          </a:p>
          <a:p>
            <a:pPr algn="l"/>
            <a:r>
              <a:rPr lang="cs-CZ" sz="2200" dirty="0" smtClean="0">
                <a:latin typeface="+mj-lt"/>
              </a:rPr>
              <a:t>Krok 10 </a:t>
            </a:r>
            <a:r>
              <a:rPr lang="cs-CZ" sz="2200" dirty="0">
                <a:latin typeface="+mj-lt"/>
              </a:rPr>
              <a:t>– </a:t>
            </a:r>
            <a:r>
              <a:rPr lang="cs-CZ" sz="2200" dirty="0" smtClean="0">
                <a:latin typeface="+mj-lt"/>
              </a:rPr>
              <a:t>Zadat </a:t>
            </a:r>
            <a:r>
              <a:rPr lang="cs-CZ" sz="2200" b="1" dirty="0">
                <a:latin typeface="+mj-lt"/>
              </a:rPr>
              <a:t>N</a:t>
            </a:r>
            <a:r>
              <a:rPr lang="cs-CZ" sz="2200" b="1" dirty="0" smtClean="0">
                <a:latin typeface="+mj-lt"/>
              </a:rPr>
              <a:t>ávrhy dílčích témat pro realizaci </a:t>
            </a:r>
            <a:r>
              <a:rPr lang="cs-CZ" sz="2200" dirty="0" smtClean="0">
                <a:latin typeface="+mj-lt"/>
              </a:rPr>
              <a:t>IB</a:t>
            </a:r>
          </a:p>
          <a:p>
            <a:pPr algn="l"/>
            <a:r>
              <a:rPr lang="cs-CZ" sz="2200" dirty="0" smtClean="0">
                <a:latin typeface="+mj-lt"/>
              </a:rPr>
              <a:t>Krok 11 – Přejít na záložku </a:t>
            </a:r>
            <a:r>
              <a:rPr lang="cs-CZ" sz="2200" b="1" dirty="0" smtClean="0">
                <a:latin typeface="+mj-lt"/>
              </a:rPr>
              <a:t>vzdělávání</a:t>
            </a:r>
          </a:p>
          <a:p>
            <a:pPr algn="l"/>
            <a:r>
              <a:rPr lang="cs-CZ" sz="22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Krok 12 </a:t>
            </a:r>
            <a:r>
              <a:rPr lang="cs-CZ" sz="22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cs-CZ" sz="22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Spárovat vzdělávací obsah:</a:t>
            </a:r>
          </a:p>
          <a:p>
            <a:pPr lvl="2"/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Označit  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kompetenci, která se bude naplňovat v daném IB </a:t>
            </a:r>
          </a:p>
          <a:p>
            <a:pPr lvl="2"/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 spárovat ji s 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vybranými dílčími cíli. </a:t>
            </a:r>
          </a:p>
          <a:p>
            <a:pPr lvl="2"/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Spárovat 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dílčí cíl </a:t>
            </a:r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 vybranými 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očekávanými </a:t>
            </a:r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výstupy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2"/>
            <a:r>
              <a:rPr lang="cs-CZ" sz="1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Pokračovat </a:t>
            </a:r>
            <a:r>
              <a:rPr lang="cs-CZ" sz="1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až do naplnění IB. </a:t>
            </a:r>
            <a:endParaRPr lang="cs-CZ" sz="18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cs-CZ" sz="2200" dirty="0" smtClean="0">
                <a:latin typeface="+mj-lt"/>
              </a:rPr>
              <a:t>Krok 13 </a:t>
            </a:r>
            <a:r>
              <a:rPr lang="cs-CZ" sz="2200" dirty="0">
                <a:latin typeface="+mj-lt"/>
              </a:rPr>
              <a:t>– </a:t>
            </a:r>
            <a:r>
              <a:rPr lang="cs-CZ" sz="2200" dirty="0" smtClean="0">
                <a:latin typeface="+mj-lt"/>
              </a:rPr>
              <a:t>Pokračovat krokem 8 až 14 </a:t>
            </a:r>
            <a:r>
              <a:rPr lang="cs-CZ" sz="2200" dirty="0">
                <a:latin typeface="+mj-lt"/>
              </a:rPr>
              <a:t>pro </a:t>
            </a:r>
            <a:r>
              <a:rPr lang="cs-CZ" sz="2200" dirty="0" smtClean="0">
                <a:latin typeface="+mj-lt"/>
              </a:rPr>
              <a:t>všechny IB</a:t>
            </a:r>
            <a:endParaRPr lang="cs-CZ" sz="2200" dirty="0">
              <a:latin typeface="+mj-lt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179512" y="764704"/>
            <a:ext cx="8784976" cy="648072"/>
          </a:xfrm>
        </p:spPr>
        <p:txBody>
          <a:bodyPr/>
          <a:lstStyle/>
          <a:p>
            <a:r>
              <a:rPr lang="cs-CZ" dirty="0" smtClean="0"/>
              <a:t>Kroky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Vzdělávací obsah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0685133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556792"/>
            <a:ext cx="8782619" cy="3528392"/>
          </a:xfrm>
        </p:spPr>
        <p:txBody>
          <a:bodyPr anchor="t"/>
          <a:lstStyle/>
          <a:p>
            <a:pPr algn="l"/>
            <a:r>
              <a:rPr lang="cs-CZ" dirty="0" smtClean="0"/>
              <a:t>Krok 14 – </a:t>
            </a:r>
            <a:r>
              <a:rPr lang="cs-CZ" dirty="0"/>
              <a:t>Přejít </a:t>
            </a:r>
            <a:r>
              <a:rPr lang="cs-CZ" b="1" dirty="0"/>
              <a:t>zpět</a:t>
            </a:r>
            <a:r>
              <a:rPr lang="cs-CZ" dirty="0"/>
              <a:t> </a:t>
            </a:r>
            <a:r>
              <a:rPr lang="cs-CZ" dirty="0" smtClean="0"/>
              <a:t>(tlačítkem na modré liště) až na </a:t>
            </a:r>
            <a:r>
              <a:rPr lang="cs-CZ" dirty="0"/>
              <a:t>úvodní </a:t>
            </a:r>
            <a:r>
              <a:rPr lang="cs-CZ" dirty="0" smtClean="0"/>
              <a:t>okno ŠVP</a:t>
            </a:r>
          </a:p>
          <a:p>
            <a:pPr algn="l"/>
            <a:r>
              <a:rPr lang="cs-CZ" dirty="0" smtClean="0"/>
              <a:t>Krok 15 – Zvolit </a:t>
            </a:r>
            <a:r>
              <a:rPr lang="cs-CZ" b="1" dirty="0"/>
              <a:t>F</a:t>
            </a:r>
            <a:r>
              <a:rPr lang="cs-CZ" b="1" dirty="0" smtClean="0"/>
              <a:t>ormulář evaluace</a:t>
            </a:r>
          </a:p>
          <a:p>
            <a:pPr algn="l"/>
            <a:r>
              <a:rPr lang="cs-CZ" dirty="0"/>
              <a:t>Krok </a:t>
            </a:r>
            <a:r>
              <a:rPr lang="cs-CZ" dirty="0" smtClean="0"/>
              <a:t>16 </a:t>
            </a:r>
            <a:r>
              <a:rPr lang="cs-CZ" dirty="0"/>
              <a:t>– </a:t>
            </a:r>
            <a:r>
              <a:rPr lang="cs-CZ" dirty="0" smtClean="0"/>
              <a:t>Podle potřeby doplnit </a:t>
            </a:r>
            <a:r>
              <a:rPr lang="cs-CZ" dirty="0"/>
              <a:t>a upravit oblasti hodnocení ve </a:t>
            </a:r>
            <a:r>
              <a:rPr lang="cs-CZ" dirty="0" smtClean="0"/>
              <a:t>formuláři</a:t>
            </a:r>
            <a:endParaRPr lang="cs-CZ" dirty="0"/>
          </a:p>
          <a:p>
            <a:pPr algn="l"/>
            <a:r>
              <a:rPr lang="cs-CZ" dirty="0"/>
              <a:t>Krok </a:t>
            </a:r>
            <a:r>
              <a:rPr lang="cs-CZ" dirty="0" smtClean="0"/>
              <a:t>17 </a:t>
            </a:r>
            <a:r>
              <a:rPr lang="cs-CZ" dirty="0"/>
              <a:t>– Postupně zvolit jednotlivé </a:t>
            </a:r>
            <a:r>
              <a:rPr lang="cs-CZ" b="1" dirty="0"/>
              <a:t>oblasti</a:t>
            </a:r>
            <a:r>
              <a:rPr lang="cs-CZ" dirty="0"/>
              <a:t> a doplnit</a:t>
            </a:r>
          </a:p>
          <a:p>
            <a:pPr marL="0" indent="0" algn="l">
              <a:buNone/>
            </a:pPr>
            <a:r>
              <a:rPr lang="cs-CZ" dirty="0"/>
              <a:t>                      požadované údaje</a:t>
            </a:r>
          </a:p>
          <a:p>
            <a:pPr algn="l"/>
            <a:endParaRPr lang="cs-CZ" b="1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Kroky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Formulář evaluace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7767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196752"/>
            <a:ext cx="8782619" cy="5472608"/>
          </a:xfrm>
        </p:spPr>
        <p:txBody>
          <a:bodyPr/>
          <a:lstStyle/>
          <a:p>
            <a:r>
              <a:rPr lang="cs-CZ" dirty="0" smtClean="0"/>
              <a:t>Při vyplnění je vhodné reflektovat:</a:t>
            </a:r>
            <a:endParaRPr lang="cs-CZ" dirty="0"/>
          </a:p>
          <a:p>
            <a:pPr lvl="1"/>
            <a:r>
              <a:rPr lang="cs-CZ" dirty="0" smtClean="0"/>
              <a:t>závažnost </a:t>
            </a:r>
            <a:r>
              <a:rPr lang="cs-CZ" dirty="0"/>
              <a:t>výběru </a:t>
            </a:r>
            <a:r>
              <a:rPr lang="cs-CZ" dirty="0" smtClean="0"/>
              <a:t>metod, technik, nástrojů </a:t>
            </a:r>
            <a:br>
              <a:rPr lang="cs-CZ" dirty="0" smtClean="0"/>
            </a:br>
            <a:r>
              <a:rPr lang="cs-CZ" dirty="0" smtClean="0"/>
              <a:t>pro </a:t>
            </a:r>
            <a:r>
              <a:rPr lang="cs-CZ" dirty="0"/>
              <a:t>hodnocení jednotlivých oblastí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/>
              <a:t>s tím souvisí kvalita hodnocení</a:t>
            </a:r>
            <a:r>
              <a:rPr lang="cs-CZ" dirty="0" smtClean="0"/>
              <a:t>),</a:t>
            </a:r>
            <a:endParaRPr lang="cs-CZ" dirty="0"/>
          </a:p>
          <a:p>
            <a:pPr lvl="1"/>
            <a:r>
              <a:rPr lang="cs-CZ" dirty="0" smtClean="0"/>
              <a:t>např. i používání vhodných škál (čtyřstupňová), </a:t>
            </a:r>
          </a:p>
          <a:p>
            <a:pPr lvl="1"/>
            <a:r>
              <a:rPr lang="cs-CZ" dirty="0" smtClean="0"/>
              <a:t>význam </a:t>
            </a:r>
            <a:r>
              <a:rPr lang="cs-CZ" dirty="0"/>
              <a:t>výstupů z evaluace pro </a:t>
            </a:r>
            <a:r>
              <a:rPr lang="cs-CZ" dirty="0" smtClean="0"/>
              <a:t>práci MŠ, </a:t>
            </a:r>
            <a:br>
              <a:rPr lang="cs-CZ" dirty="0" smtClean="0"/>
            </a:br>
            <a:r>
              <a:rPr lang="cs-CZ" dirty="0" smtClean="0"/>
              <a:t>ale i aktualizaci </a:t>
            </a:r>
            <a:r>
              <a:rPr lang="cs-CZ" dirty="0"/>
              <a:t>ŠVP po školou určeném </a:t>
            </a:r>
            <a:r>
              <a:rPr lang="cs-CZ" dirty="0" smtClean="0"/>
              <a:t>období</a:t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/>
              <a:t>viz RVP PV).</a:t>
            </a: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Vlastní hodnocení školy - </a:t>
            </a:r>
            <a:r>
              <a:rPr lang="cs-CZ" dirty="0" smtClean="0"/>
              <a:t>autoevaluace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Formulář evaluace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20364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/>
        </p:nvSpPr>
        <p:spPr bwMode="auto">
          <a:xfrm>
            <a:off x="1371341" y="2495173"/>
            <a:ext cx="1188908" cy="1187970"/>
          </a:xfrm>
          <a:custGeom>
            <a:avLst/>
            <a:gdLst>
              <a:gd name="T0" fmla="*/ 378 w 1062"/>
              <a:gd name="T1" fmla="*/ 908 h 1062"/>
              <a:gd name="T2" fmla="*/ 335 w 1062"/>
              <a:gd name="T3" fmla="*/ 852 h 1062"/>
              <a:gd name="T4" fmla="*/ 372 w 1062"/>
              <a:gd name="T5" fmla="*/ 845 h 1062"/>
              <a:gd name="T6" fmla="*/ 470 w 1062"/>
              <a:gd name="T7" fmla="*/ 791 h 1062"/>
              <a:gd name="T8" fmla="*/ 451 w 1062"/>
              <a:gd name="T9" fmla="*/ 611 h 1062"/>
              <a:gd name="T10" fmla="*/ 271 w 1062"/>
              <a:gd name="T11" fmla="*/ 592 h 1062"/>
              <a:gd name="T12" fmla="*/ 217 w 1062"/>
              <a:gd name="T13" fmla="*/ 690 h 1062"/>
              <a:gd name="T14" fmla="*/ 210 w 1062"/>
              <a:gd name="T15" fmla="*/ 727 h 1062"/>
              <a:gd name="T16" fmla="*/ 173 w 1062"/>
              <a:gd name="T17" fmla="*/ 703 h 1062"/>
              <a:gd name="T18" fmla="*/ 164 w 1062"/>
              <a:gd name="T19" fmla="*/ 694 h 1062"/>
              <a:gd name="T20" fmla="*/ 0 w 1062"/>
              <a:gd name="T21" fmla="*/ 531 h 1062"/>
              <a:gd name="T22" fmla="*/ 155 w 1062"/>
              <a:gd name="T23" fmla="*/ 376 h 1062"/>
              <a:gd name="T24" fmla="*/ 167 w 1062"/>
              <a:gd name="T25" fmla="*/ 365 h 1062"/>
              <a:gd name="T26" fmla="*/ 167 w 1062"/>
              <a:gd name="T27" fmla="*/ 365 h 1062"/>
              <a:gd name="T28" fmla="*/ 532 w 1062"/>
              <a:gd name="T29" fmla="*/ 0 h 1062"/>
              <a:gd name="T30" fmla="*/ 1062 w 1062"/>
              <a:gd name="T31" fmla="*/ 531 h 1062"/>
              <a:gd name="T32" fmla="*/ 911 w 1062"/>
              <a:gd name="T33" fmla="*/ 682 h 1062"/>
              <a:gd name="T34" fmla="*/ 857 w 1062"/>
              <a:gd name="T35" fmla="*/ 753 h 1062"/>
              <a:gd name="T36" fmla="*/ 865 w 1062"/>
              <a:gd name="T37" fmla="*/ 819 h 1062"/>
              <a:gd name="T38" fmla="*/ 886 w 1062"/>
              <a:gd name="T39" fmla="*/ 832 h 1062"/>
              <a:gd name="T40" fmla="*/ 940 w 1062"/>
              <a:gd name="T41" fmla="*/ 843 h 1062"/>
              <a:gd name="T42" fmla="*/ 986 w 1062"/>
              <a:gd name="T43" fmla="*/ 860 h 1062"/>
              <a:gd name="T44" fmla="*/ 997 w 1062"/>
              <a:gd name="T45" fmla="*/ 873 h 1062"/>
              <a:gd name="T46" fmla="*/ 982 w 1062"/>
              <a:gd name="T47" fmla="*/ 979 h 1062"/>
              <a:gd name="T48" fmla="*/ 877 w 1062"/>
              <a:gd name="T49" fmla="*/ 993 h 1062"/>
              <a:gd name="T50" fmla="*/ 864 w 1062"/>
              <a:gd name="T51" fmla="*/ 982 h 1062"/>
              <a:gd name="T52" fmla="*/ 847 w 1062"/>
              <a:gd name="T53" fmla="*/ 936 h 1062"/>
              <a:gd name="T54" fmla="*/ 836 w 1062"/>
              <a:gd name="T55" fmla="*/ 882 h 1062"/>
              <a:gd name="T56" fmla="*/ 822 w 1062"/>
              <a:gd name="T57" fmla="*/ 861 h 1062"/>
              <a:gd name="T58" fmla="*/ 686 w 1062"/>
              <a:gd name="T59" fmla="*/ 907 h 1062"/>
              <a:gd name="T60" fmla="*/ 531 w 1062"/>
              <a:gd name="T61" fmla="*/ 1062 h 1062"/>
              <a:gd name="T62" fmla="*/ 378 w 1062"/>
              <a:gd name="T63" fmla="*/ 908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62" h="1062">
                <a:moveTo>
                  <a:pt x="378" y="908"/>
                </a:moveTo>
                <a:cubicBezTo>
                  <a:pt x="346" y="876"/>
                  <a:pt x="337" y="859"/>
                  <a:pt x="335" y="852"/>
                </a:cubicBezTo>
                <a:cubicBezTo>
                  <a:pt x="348" y="848"/>
                  <a:pt x="360" y="847"/>
                  <a:pt x="372" y="845"/>
                </a:cubicBezTo>
                <a:cubicBezTo>
                  <a:pt x="402" y="842"/>
                  <a:pt x="436" y="839"/>
                  <a:pt x="470" y="791"/>
                </a:cubicBezTo>
                <a:cubicBezTo>
                  <a:pt x="510" y="737"/>
                  <a:pt x="502" y="663"/>
                  <a:pt x="451" y="611"/>
                </a:cubicBezTo>
                <a:cubicBezTo>
                  <a:pt x="399" y="560"/>
                  <a:pt x="326" y="552"/>
                  <a:pt x="271" y="592"/>
                </a:cubicBezTo>
                <a:cubicBezTo>
                  <a:pt x="223" y="627"/>
                  <a:pt x="220" y="660"/>
                  <a:pt x="217" y="690"/>
                </a:cubicBezTo>
                <a:cubicBezTo>
                  <a:pt x="216" y="703"/>
                  <a:pt x="215" y="715"/>
                  <a:pt x="210" y="727"/>
                </a:cubicBezTo>
                <a:cubicBezTo>
                  <a:pt x="205" y="726"/>
                  <a:pt x="193" y="720"/>
                  <a:pt x="173" y="703"/>
                </a:cubicBezTo>
                <a:cubicBezTo>
                  <a:pt x="164" y="694"/>
                  <a:pt x="164" y="694"/>
                  <a:pt x="164" y="694"/>
                </a:cubicBezTo>
                <a:cubicBezTo>
                  <a:pt x="0" y="531"/>
                  <a:pt x="0" y="531"/>
                  <a:pt x="0" y="531"/>
                </a:cubicBezTo>
                <a:cubicBezTo>
                  <a:pt x="155" y="376"/>
                  <a:pt x="155" y="376"/>
                  <a:pt x="155" y="376"/>
                </a:cubicBezTo>
                <a:cubicBezTo>
                  <a:pt x="159" y="372"/>
                  <a:pt x="163" y="369"/>
                  <a:pt x="167" y="365"/>
                </a:cubicBezTo>
                <a:cubicBezTo>
                  <a:pt x="167" y="365"/>
                  <a:pt x="167" y="365"/>
                  <a:pt x="167" y="365"/>
                </a:cubicBezTo>
                <a:cubicBezTo>
                  <a:pt x="532" y="0"/>
                  <a:pt x="532" y="0"/>
                  <a:pt x="532" y="0"/>
                </a:cubicBezTo>
                <a:cubicBezTo>
                  <a:pt x="1062" y="531"/>
                  <a:pt x="1062" y="531"/>
                  <a:pt x="1062" y="531"/>
                </a:cubicBezTo>
                <a:cubicBezTo>
                  <a:pt x="911" y="682"/>
                  <a:pt x="911" y="682"/>
                  <a:pt x="911" y="682"/>
                </a:cubicBezTo>
                <a:cubicBezTo>
                  <a:pt x="884" y="710"/>
                  <a:pt x="866" y="733"/>
                  <a:pt x="857" y="753"/>
                </a:cubicBezTo>
                <a:cubicBezTo>
                  <a:pt x="842" y="788"/>
                  <a:pt x="855" y="809"/>
                  <a:pt x="865" y="819"/>
                </a:cubicBezTo>
                <a:cubicBezTo>
                  <a:pt x="870" y="824"/>
                  <a:pt x="877" y="829"/>
                  <a:pt x="886" y="832"/>
                </a:cubicBezTo>
                <a:cubicBezTo>
                  <a:pt x="906" y="840"/>
                  <a:pt x="925" y="841"/>
                  <a:pt x="940" y="843"/>
                </a:cubicBezTo>
                <a:cubicBezTo>
                  <a:pt x="960" y="845"/>
                  <a:pt x="972" y="846"/>
                  <a:pt x="986" y="860"/>
                </a:cubicBezTo>
                <a:cubicBezTo>
                  <a:pt x="990" y="864"/>
                  <a:pt x="993" y="868"/>
                  <a:pt x="997" y="873"/>
                </a:cubicBezTo>
                <a:cubicBezTo>
                  <a:pt x="1025" y="912"/>
                  <a:pt x="1007" y="954"/>
                  <a:pt x="982" y="979"/>
                </a:cubicBezTo>
                <a:cubicBezTo>
                  <a:pt x="958" y="1003"/>
                  <a:pt x="916" y="1022"/>
                  <a:pt x="877" y="993"/>
                </a:cubicBezTo>
                <a:cubicBezTo>
                  <a:pt x="872" y="990"/>
                  <a:pt x="867" y="986"/>
                  <a:pt x="864" y="982"/>
                </a:cubicBezTo>
                <a:cubicBezTo>
                  <a:pt x="850" y="968"/>
                  <a:pt x="849" y="957"/>
                  <a:pt x="847" y="936"/>
                </a:cubicBezTo>
                <a:cubicBezTo>
                  <a:pt x="845" y="921"/>
                  <a:pt x="843" y="903"/>
                  <a:pt x="836" y="882"/>
                </a:cubicBezTo>
                <a:cubicBezTo>
                  <a:pt x="832" y="874"/>
                  <a:pt x="828" y="866"/>
                  <a:pt x="822" y="861"/>
                </a:cubicBezTo>
                <a:cubicBezTo>
                  <a:pt x="777" y="816"/>
                  <a:pt x="708" y="885"/>
                  <a:pt x="686" y="907"/>
                </a:cubicBezTo>
                <a:cubicBezTo>
                  <a:pt x="531" y="1062"/>
                  <a:pt x="531" y="1062"/>
                  <a:pt x="531" y="1062"/>
                </a:cubicBezTo>
                <a:lnTo>
                  <a:pt x="378" y="9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r>
              <a:rPr lang="cs-CZ" sz="1350" dirty="0">
                <a:solidFill>
                  <a:schemeClr val="bg1"/>
                </a:solidFill>
              </a:rPr>
              <a:t>        </a:t>
            </a:r>
            <a:endParaRPr lang="id-ID" sz="1350" dirty="0">
              <a:solidFill>
                <a:schemeClr val="bg1"/>
              </a:solidFill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46903" y="4002602"/>
            <a:ext cx="1233842" cy="1233842"/>
          </a:xfrm>
          <a:custGeom>
            <a:avLst/>
            <a:gdLst>
              <a:gd name="T0" fmla="*/ 814 w 1143"/>
              <a:gd name="T1" fmla="*/ 656 h 1143"/>
              <a:gd name="T2" fmla="*/ 866 w 1143"/>
              <a:gd name="T3" fmla="*/ 781 h 1143"/>
              <a:gd name="T4" fmla="*/ 969 w 1143"/>
              <a:gd name="T5" fmla="*/ 745 h 1143"/>
              <a:gd name="T6" fmla="*/ 1143 w 1143"/>
              <a:gd name="T7" fmla="*/ 572 h 1143"/>
              <a:gd name="T8" fmla="*/ 968 w 1143"/>
              <a:gd name="T9" fmla="*/ 397 h 1143"/>
              <a:gd name="T10" fmla="*/ 932 w 1143"/>
              <a:gd name="T11" fmla="*/ 294 h 1143"/>
              <a:gd name="T12" fmla="*/ 1057 w 1143"/>
              <a:gd name="T13" fmla="*/ 243 h 1143"/>
              <a:gd name="T14" fmla="*/ 896 w 1143"/>
              <a:gd name="T15" fmla="*/ 83 h 1143"/>
              <a:gd name="T16" fmla="*/ 845 w 1143"/>
              <a:gd name="T17" fmla="*/ 207 h 1143"/>
              <a:gd name="T18" fmla="*/ 743 w 1143"/>
              <a:gd name="T19" fmla="*/ 172 h 1143"/>
              <a:gd name="T20" fmla="*/ 571 w 1143"/>
              <a:gd name="T21" fmla="*/ 0 h 1143"/>
              <a:gd name="T22" fmla="*/ 0 w 1143"/>
              <a:gd name="T23" fmla="*/ 572 h 1143"/>
              <a:gd name="T24" fmla="*/ 184 w 1143"/>
              <a:gd name="T25" fmla="*/ 755 h 1143"/>
              <a:gd name="T26" fmla="*/ 227 w 1143"/>
              <a:gd name="T27" fmla="*/ 798 h 1143"/>
              <a:gd name="T28" fmla="*/ 384 w 1143"/>
              <a:gd name="T29" fmla="*/ 956 h 1143"/>
              <a:gd name="T30" fmla="*/ 396 w 1143"/>
              <a:gd name="T31" fmla="*/ 969 h 1143"/>
              <a:gd name="T32" fmla="*/ 571 w 1143"/>
              <a:gd name="T33" fmla="*/ 1143 h 1143"/>
              <a:gd name="T34" fmla="*/ 571 w 1143"/>
              <a:gd name="T35" fmla="*/ 1143 h 1143"/>
              <a:gd name="T36" fmla="*/ 745 w 1143"/>
              <a:gd name="T37" fmla="*/ 970 h 1143"/>
              <a:gd name="T38" fmla="*/ 765 w 1143"/>
              <a:gd name="T39" fmla="*/ 949 h 1143"/>
              <a:gd name="T40" fmla="*/ 764 w 1143"/>
              <a:gd name="T41" fmla="*/ 949 h 1143"/>
              <a:gd name="T42" fmla="*/ 780 w 1143"/>
              <a:gd name="T43" fmla="*/ 867 h 1143"/>
              <a:gd name="T44" fmla="*/ 655 w 1143"/>
              <a:gd name="T45" fmla="*/ 815 h 1143"/>
              <a:gd name="T46" fmla="*/ 814 w 1143"/>
              <a:gd name="T47" fmla="*/ 656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3" h="1143">
                <a:moveTo>
                  <a:pt x="814" y="656"/>
                </a:moveTo>
                <a:cubicBezTo>
                  <a:pt x="871" y="697"/>
                  <a:pt x="847" y="730"/>
                  <a:pt x="866" y="781"/>
                </a:cubicBezTo>
                <a:cubicBezTo>
                  <a:pt x="877" y="807"/>
                  <a:pt x="907" y="808"/>
                  <a:pt x="969" y="745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968" y="397"/>
                  <a:pt x="968" y="397"/>
                  <a:pt x="968" y="397"/>
                </a:cubicBezTo>
                <a:cubicBezTo>
                  <a:pt x="905" y="334"/>
                  <a:pt x="905" y="304"/>
                  <a:pt x="932" y="294"/>
                </a:cubicBezTo>
                <a:cubicBezTo>
                  <a:pt x="983" y="275"/>
                  <a:pt x="1016" y="300"/>
                  <a:pt x="1057" y="243"/>
                </a:cubicBezTo>
                <a:cubicBezTo>
                  <a:pt x="1127" y="147"/>
                  <a:pt x="993" y="12"/>
                  <a:pt x="896" y="83"/>
                </a:cubicBezTo>
                <a:cubicBezTo>
                  <a:pt x="840" y="124"/>
                  <a:pt x="864" y="157"/>
                  <a:pt x="845" y="207"/>
                </a:cubicBezTo>
                <a:cubicBezTo>
                  <a:pt x="835" y="234"/>
                  <a:pt x="805" y="234"/>
                  <a:pt x="743" y="172"/>
                </a:cubicBezTo>
                <a:cubicBezTo>
                  <a:pt x="571" y="0"/>
                  <a:pt x="571" y="0"/>
                  <a:pt x="571" y="0"/>
                </a:cubicBezTo>
                <a:cubicBezTo>
                  <a:pt x="0" y="572"/>
                  <a:pt x="0" y="572"/>
                  <a:pt x="0" y="572"/>
                </a:cubicBezTo>
                <a:cubicBezTo>
                  <a:pt x="184" y="755"/>
                  <a:pt x="184" y="755"/>
                  <a:pt x="184" y="755"/>
                </a:cubicBezTo>
                <a:cubicBezTo>
                  <a:pt x="227" y="798"/>
                  <a:pt x="227" y="798"/>
                  <a:pt x="227" y="798"/>
                </a:cubicBezTo>
                <a:cubicBezTo>
                  <a:pt x="384" y="956"/>
                  <a:pt x="384" y="956"/>
                  <a:pt x="384" y="956"/>
                </a:cubicBezTo>
                <a:cubicBezTo>
                  <a:pt x="388" y="960"/>
                  <a:pt x="392" y="964"/>
                  <a:pt x="396" y="969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571" y="1143"/>
                  <a:pt x="571" y="1143"/>
                  <a:pt x="571" y="1143"/>
                </a:cubicBezTo>
                <a:cubicBezTo>
                  <a:pt x="745" y="970"/>
                  <a:pt x="745" y="970"/>
                  <a:pt x="745" y="970"/>
                </a:cubicBezTo>
                <a:cubicBezTo>
                  <a:pt x="765" y="949"/>
                  <a:pt x="765" y="949"/>
                  <a:pt x="765" y="949"/>
                </a:cubicBezTo>
                <a:cubicBezTo>
                  <a:pt x="764" y="949"/>
                  <a:pt x="764" y="949"/>
                  <a:pt x="764" y="949"/>
                </a:cubicBezTo>
                <a:cubicBezTo>
                  <a:pt x="807" y="900"/>
                  <a:pt x="804" y="876"/>
                  <a:pt x="780" y="867"/>
                </a:cubicBezTo>
                <a:cubicBezTo>
                  <a:pt x="729" y="848"/>
                  <a:pt x="697" y="872"/>
                  <a:pt x="655" y="815"/>
                </a:cubicBezTo>
                <a:cubicBezTo>
                  <a:pt x="584" y="718"/>
                  <a:pt x="717" y="585"/>
                  <a:pt x="814" y="65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r>
              <a:rPr lang="cs-CZ" sz="1350" dirty="0"/>
              <a:t>       </a:t>
            </a:r>
            <a:endParaRPr lang="id-ID" sz="1350" dirty="0"/>
          </a:p>
        </p:txBody>
      </p:sp>
      <p:sp>
        <p:nvSpPr>
          <p:cNvPr id="34" name="Nadpis 1"/>
          <p:cNvSpPr txBox="1">
            <a:spLocks/>
          </p:cNvSpPr>
          <p:nvPr/>
        </p:nvSpPr>
        <p:spPr>
          <a:xfrm>
            <a:off x="717097" y="1281934"/>
            <a:ext cx="8124823" cy="4154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dirty="0" smtClean="0"/>
              <a:t> </a:t>
            </a:r>
            <a:r>
              <a:rPr lang="cs-CZ" sz="2400" dirty="0" smtClean="0">
                <a:solidFill>
                  <a:srgbClr val="0073CF"/>
                </a:solidFill>
              </a:rPr>
              <a:t>Vnitřní a vnější hodnocení školy dle § 12 školského zákona</a:t>
            </a:r>
            <a:endParaRPr lang="cs-CZ" sz="2400" dirty="0">
              <a:solidFill>
                <a:srgbClr val="0073CF"/>
              </a:solidFill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4122963" y="2037886"/>
            <a:ext cx="4718957" cy="363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cs-CZ" sz="1725" dirty="0" smtClean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7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Connector 164"/>
          <p:cNvCxnSpPr/>
          <p:nvPr/>
        </p:nvCxnSpPr>
        <p:spPr>
          <a:xfrm>
            <a:off x="4122963" y="5164948"/>
            <a:ext cx="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251665" y="3501952"/>
            <a:ext cx="871339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cs-CZ" sz="1350" dirty="0" smtClean="0"/>
              <a:t> Vnější hodnocení  školy ČŠI</a:t>
            </a:r>
            <a:endParaRPr lang="cs-CZ" sz="135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544826" y="2260866"/>
            <a:ext cx="122608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cs-CZ" sz="1350" dirty="0" smtClean="0"/>
              <a:t>  Vnitřní hodnocení školy</a:t>
            </a:r>
            <a:endParaRPr lang="cs-CZ" sz="1350" dirty="0"/>
          </a:p>
        </p:txBody>
      </p:sp>
      <p:sp>
        <p:nvSpPr>
          <p:cNvPr id="38" name="TextovéPole 37"/>
          <p:cNvSpPr txBox="1"/>
          <p:nvPr/>
        </p:nvSpPr>
        <p:spPr>
          <a:xfrm>
            <a:off x="3275855" y="4395299"/>
            <a:ext cx="1152129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350" dirty="0" smtClean="0"/>
              <a:t>Vnější hodnocení školy zřizovatelem</a:t>
            </a:r>
            <a:endParaRPr lang="cs-CZ" sz="1350" dirty="0"/>
          </a:p>
        </p:txBody>
      </p:sp>
      <p:sp>
        <p:nvSpPr>
          <p:cNvPr id="6" name="Obdélník 5"/>
          <p:cNvSpPr/>
          <p:nvPr/>
        </p:nvSpPr>
        <p:spPr>
          <a:xfrm>
            <a:off x="4427984" y="2132856"/>
            <a:ext cx="4413937" cy="30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35000" rIns="270000" anchor="ctr">
            <a:no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Vnitřní a vnější hodnocení  by neměly být samostatnými oddělenými procesy. 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Každé hodnocení má svoji nezastupitelnou úlohu.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Ani jeden z typů nemůže postihnout vzdělávací proces ve všech oblastech </a:t>
            </a:r>
            <a:b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vzájemných vztazích. 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cs-CZ" sz="1725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Teprve vzájemná provázanost poskytuje ucelený obraz školy a umožňuje její rozvoj.</a:t>
            </a:r>
            <a:endParaRPr lang="cs-CZ" sz="17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2147779" y="3595751"/>
            <a:ext cx="1255430" cy="1254509"/>
          </a:xfrm>
          <a:custGeom>
            <a:avLst/>
            <a:gdLst>
              <a:gd name="T0" fmla="*/ 328 w 1143"/>
              <a:gd name="T1" fmla="*/ 487 h 1143"/>
              <a:gd name="T2" fmla="*/ 276 w 1143"/>
              <a:gd name="T3" fmla="*/ 363 h 1143"/>
              <a:gd name="T4" fmla="*/ 174 w 1143"/>
              <a:gd name="T5" fmla="*/ 398 h 1143"/>
              <a:gd name="T6" fmla="*/ 0 w 1143"/>
              <a:gd name="T7" fmla="*/ 572 h 1143"/>
              <a:gd name="T8" fmla="*/ 175 w 1143"/>
              <a:gd name="T9" fmla="*/ 746 h 1143"/>
              <a:gd name="T10" fmla="*/ 211 w 1143"/>
              <a:gd name="T11" fmla="*/ 849 h 1143"/>
              <a:gd name="T12" fmla="*/ 86 w 1143"/>
              <a:gd name="T13" fmla="*/ 900 h 1143"/>
              <a:gd name="T14" fmla="*/ 246 w 1143"/>
              <a:gd name="T15" fmla="*/ 1060 h 1143"/>
              <a:gd name="T16" fmla="*/ 298 w 1143"/>
              <a:gd name="T17" fmla="*/ 936 h 1143"/>
              <a:gd name="T18" fmla="*/ 400 w 1143"/>
              <a:gd name="T19" fmla="*/ 972 h 1143"/>
              <a:gd name="T20" fmla="*/ 572 w 1143"/>
              <a:gd name="T21" fmla="*/ 1143 h 1143"/>
              <a:gd name="T22" fmla="*/ 1143 w 1143"/>
              <a:gd name="T23" fmla="*/ 572 h 1143"/>
              <a:gd name="T24" fmla="*/ 959 w 1143"/>
              <a:gd name="T25" fmla="*/ 388 h 1143"/>
              <a:gd name="T26" fmla="*/ 916 w 1143"/>
              <a:gd name="T27" fmla="*/ 345 h 1143"/>
              <a:gd name="T28" fmla="*/ 759 w 1143"/>
              <a:gd name="T29" fmla="*/ 187 h 1143"/>
              <a:gd name="T30" fmla="*/ 746 w 1143"/>
              <a:gd name="T31" fmla="*/ 175 h 1143"/>
              <a:gd name="T32" fmla="*/ 572 w 1143"/>
              <a:gd name="T33" fmla="*/ 0 h 1143"/>
              <a:gd name="T34" fmla="*/ 572 w 1143"/>
              <a:gd name="T35" fmla="*/ 0 h 1143"/>
              <a:gd name="T36" fmla="*/ 398 w 1143"/>
              <a:gd name="T37" fmla="*/ 174 h 1143"/>
              <a:gd name="T38" fmla="*/ 378 w 1143"/>
              <a:gd name="T39" fmla="*/ 194 h 1143"/>
              <a:gd name="T40" fmla="*/ 379 w 1143"/>
              <a:gd name="T41" fmla="*/ 194 h 1143"/>
              <a:gd name="T42" fmla="*/ 363 w 1143"/>
              <a:gd name="T43" fmla="*/ 276 h 1143"/>
              <a:gd name="T44" fmla="*/ 488 w 1143"/>
              <a:gd name="T45" fmla="*/ 328 h 1143"/>
              <a:gd name="T46" fmla="*/ 328 w 1143"/>
              <a:gd name="T47" fmla="*/ 487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3" h="1143">
                <a:moveTo>
                  <a:pt x="328" y="487"/>
                </a:moveTo>
                <a:cubicBezTo>
                  <a:pt x="272" y="446"/>
                  <a:pt x="296" y="413"/>
                  <a:pt x="276" y="363"/>
                </a:cubicBezTo>
                <a:cubicBezTo>
                  <a:pt x="266" y="336"/>
                  <a:pt x="236" y="336"/>
                  <a:pt x="174" y="398"/>
                </a:cubicBezTo>
                <a:cubicBezTo>
                  <a:pt x="0" y="572"/>
                  <a:pt x="0" y="572"/>
                  <a:pt x="0" y="572"/>
                </a:cubicBezTo>
                <a:cubicBezTo>
                  <a:pt x="175" y="746"/>
                  <a:pt x="175" y="746"/>
                  <a:pt x="175" y="746"/>
                </a:cubicBezTo>
                <a:cubicBezTo>
                  <a:pt x="238" y="809"/>
                  <a:pt x="237" y="839"/>
                  <a:pt x="211" y="849"/>
                </a:cubicBezTo>
                <a:cubicBezTo>
                  <a:pt x="160" y="868"/>
                  <a:pt x="127" y="844"/>
                  <a:pt x="86" y="900"/>
                </a:cubicBezTo>
                <a:cubicBezTo>
                  <a:pt x="16" y="997"/>
                  <a:pt x="150" y="1131"/>
                  <a:pt x="246" y="1060"/>
                </a:cubicBezTo>
                <a:cubicBezTo>
                  <a:pt x="303" y="1019"/>
                  <a:pt x="279" y="986"/>
                  <a:pt x="298" y="936"/>
                </a:cubicBezTo>
                <a:cubicBezTo>
                  <a:pt x="308" y="909"/>
                  <a:pt x="338" y="909"/>
                  <a:pt x="400" y="972"/>
                </a:cubicBezTo>
                <a:cubicBezTo>
                  <a:pt x="572" y="1143"/>
                  <a:pt x="572" y="1143"/>
                  <a:pt x="572" y="1143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959" y="388"/>
                  <a:pt x="959" y="388"/>
                  <a:pt x="959" y="388"/>
                </a:cubicBezTo>
                <a:cubicBezTo>
                  <a:pt x="916" y="345"/>
                  <a:pt x="916" y="345"/>
                  <a:pt x="916" y="345"/>
                </a:cubicBezTo>
                <a:cubicBezTo>
                  <a:pt x="759" y="187"/>
                  <a:pt x="759" y="187"/>
                  <a:pt x="759" y="187"/>
                </a:cubicBezTo>
                <a:cubicBezTo>
                  <a:pt x="755" y="183"/>
                  <a:pt x="751" y="179"/>
                  <a:pt x="746" y="175"/>
                </a:cubicBezTo>
                <a:cubicBezTo>
                  <a:pt x="572" y="0"/>
                  <a:pt x="572" y="0"/>
                  <a:pt x="572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78" y="194"/>
                  <a:pt x="378" y="194"/>
                  <a:pt x="378" y="194"/>
                </a:cubicBezTo>
                <a:cubicBezTo>
                  <a:pt x="379" y="194"/>
                  <a:pt x="379" y="194"/>
                  <a:pt x="379" y="194"/>
                </a:cubicBezTo>
                <a:cubicBezTo>
                  <a:pt x="336" y="243"/>
                  <a:pt x="339" y="267"/>
                  <a:pt x="363" y="276"/>
                </a:cubicBezTo>
                <a:cubicBezTo>
                  <a:pt x="413" y="295"/>
                  <a:pt x="446" y="272"/>
                  <a:pt x="488" y="328"/>
                </a:cubicBezTo>
                <a:cubicBezTo>
                  <a:pt x="559" y="425"/>
                  <a:pt x="425" y="558"/>
                  <a:pt x="328" y="4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500" dirty="0">
              <a:solidFill>
                <a:schemeClr val="bg1"/>
              </a:solidFill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129082" y="3573016"/>
            <a:ext cx="1255430" cy="1254509"/>
          </a:xfrm>
          <a:custGeom>
            <a:avLst/>
            <a:gdLst>
              <a:gd name="T0" fmla="*/ 328 w 1143"/>
              <a:gd name="T1" fmla="*/ 487 h 1143"/>
              <a:gd name="T2" fmla="*/ 276 w 1143"/>
              <a:gd name="T3" fmla="*/ 363 h 1143"/>
              <a:gd name="T4" fmla="*/ 174 w 1143"/>
              <a:gd name="T5" fmla="*/ 398 h 1143"/>
              <a:gd name="T6" fmla="*/ 0 w 1143"/>
              <a:gd name="T7" fmla="*/ 572 h 1143"/>
              <a:gd name="T8" fmla="*/ 175 w 1143"/>
              <a:gd name="T9" fmla="*/ 746 h 1143"/>
              <a:gd name="T10" fmla="*/ 211 w 1143"/>
              <a:gd name="T11" fmla="*/ 849 h 1143"/>
              <a:gd name="T12" fmla="*/ 86 w 1143"/>
              <a:gd name="T13" fmla="*/ 900 h 1143"/>
              <a:gd name="T14" fmla="*/ 246 w 1143"/>
              <a:gd name="T15" fmla="*/ 1060 h 1143"/>
              <a:gd name="T16" fmla="*/ 298 w 1143"/>
              <a:gd name="T17" fmla="*/ 936 h 1143"/>
              <a:gd name="T18" fmla="*/ 400 w 1143"/>
              <a:gd name="T19" fmla="*/ 972 h 1143"/>
              <a:gd name="T20" fmla="*/ 572 w 1143"/>
              <a:gd name="T21" fmla="*/ 1143 h 1143"/>
              <a:gd name="T22" fmla="*/ 1143 w 1143"/>
              <a:gd name="T23" fmla="*/ 572 h 1143"/>
              <a:gd name="T24" fmla="*/ 959 w 1143"/>
              <a:gd name="T25" fmla="*/ 388 h 1143"/>
              <a:gd name="T26" fmla="*/ 916 w 1143"/>
              <a:gd name="T27" fmla="*/ 345 h 1143"/>
              <a:gd name="T28" fmla="*/ 759 w 1143"/>
              <a:gd name="T29" fmla="*/ 187 h 1143"/>
              <a:gd name="T30" fmla="*/ 746 w 1143"/>
              <a:gd name="T31" fmla="*/ 175 h 1143"/>
              <a:gd name="T32" fmla="*/ 572 w 1143"/>
              <a:gd name="T33" fmla="*/ 0 h 1143"/>
              <a:gd name="T34" fmla="*/ 572 w 1143"/>
              <a:gd name="T35" fmla="*/ 0 h 1143"/>
              <a:gd name="T36" fmla="*/ 398 w 1143"/>
              <a:gd name="T37" fmla="*/ 174 h 1143"/>
              <a:gd name="T38" fmla="*/ 378 w 1143"/>
              <a:gd name="T39" fmla="*/ 194 h 1143"/>
              <a:gd name="T40" fmla="*/ 379 w 1143"/>
              <a:gd name="T41" fmla="*/ 194 h 1143"/>
              <a:gd name="T42" fmla="*/ 363 w 1143"/>
              <a:gd name="T43" fmla="*/ 276 h 1143"/>
              <a:gd name="T44" fmla="*/ 488 w 1143"/>
              <a:gd name="T45" fmla="*/ 328 h 1143"/>
              <a:gd name="T46" fmla="*/ 328 w 1143"/>
              <a:gd name="T47" fmla="*/ 487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3" h="1143">
                <a:moveTo>
                  <a:pt x="328" y="487"/>
                </a:moveTo>
                <a:cubicBezTo>
                  <a:pt x="272" y="446"/>
                  <a:pt x="296" y="413"/>
                  <a:pt x="276" y="363"/>
                </a:cubicBezTo>
                <a:cubicBezTo>
                  <a:pt x="266" y="336"/>
                  <a:pt x="236" y="336"/>
                  <a:pt x="174" y="398"/>
                </a:cubicBezTo>
                <a:cubicBezTo>
                  <a:pt x="0" y="572"/>
                  <a:pt x="0" y="572"/>
                  <a:pt x="0" y="572"/>
                </a:cubicBezTo>
                <a:cubicBezTo>
                  <a:pt x="175" y="746"/>
                  <a:pt x="175" y="746"/>
                  <a:pt x="175" y="746"/>
                </a:cubicBezTo>
                <a:cubicBezTo>
                  <a:pt x="238" y="809"/>
                  <a:pt x="237" y="839"/>
                  <a:pt x="211" y="849"/>
                </a:cubicBezTo>
                <a:cubicBezTo>
                  <a:pt x="160" y="868"/>
                  <a:pt x="127" y="844"/>
                  <a:pt x="86" y="900"/>
                </a:cubicBezTo>
                <a:cubicBezTo>
                  <a:pt x="16" y="997"/>
                  <a:pt x="150" y="1131"/>
                  <a:pt x="246" y="1060"/>
                </a:cubicBezTo>
                <a:cubicBezTo>
                  <a:pt x="303" y="1019"/>
                  <a:pt x="279" y="986"/>
                  <a:pt x="298" y="936"/>
                </a:cubicBezTo>
                <a:cubicBezTo>
                  <a:pt x="308" y="909"/>
                  <a:pt x="338" y="909"/>
                  <a:pt x="400" y="972"/>
                </a:cubicBezTo>
                <a:cubicBezTo>
                  <a:pt x="572" y="1143"/>
                  <a:pt x="572" y="1143"/>
                  <a:pt x="572" y="1143"/>
                </a:cubicBezTo>
                <a:cubicBezTo>
                  <a:pt x="1143" y="572"/>
                  <a:pt x="1143" y="572"/>
                  <a:pt x="1143" y="572"/>
                </a:cubicBezTo>
                <a:cubicBezTo>
                  <a:pt x="959" y="388"/>
                  <a:pt x="959" y="388"/>
                  <a:pt x="959" y="388"/>
                </a:cubicBezTo>
                <a:cubicBezTo>
                  <a:pt x="916" y="345"/>
                  <a:pt x="916" y="345"/>
                  <a:pt x="916" y="345"/>
                </a:cubicBezTo>
                <a:cubicBezTo>
                  <a:pt x="759" y="187"/>
                  <a:pt x="759" y="187"/>
                  <a:pt x="759" y="187"/>
                </a:cubicBezTo>
                <a:cubicBezTo>
                  <a:pt x="755" y="183"/>
                  <a:pt x="751" y="179"/>
                  <a:pt x="746" y="175"/>
                </a:cubicBezTo>
                <a:cubicBezTo>
                  <a:pt x="572" y="0"/>
                  <a:pt x="572" y="0"/>
                  <a:pt x="572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78" y="194"/>
                  <a:pt x="378" y="194"/>
                  <a:pt x="378" y="194"/>
                </a:cubicBezTo>
                <a:cubicBezTo>
                  <a:pt x="379" y="194"/>
                  <a:pt x="379" y="194"/>
                  <a:pt x="379" y="194"/>
                </a:cubicBezTo>
                <a:cubicBezTo>
                  <a:pt x="336" y="243"/>
                  <a:pt x="339" y="267"/>
                  <a:pt x="363" y="276"/>
                </a:cubicBezTo>
                <a:cubicBezTo>
                  <a:pt x="413" y="295"/>
                  <a:pt x="446" y="272"/>
                  <a:pt x="488" y="328"/>
                </a:cubicBezTo>
                <a:cubicBezTo>
                  <a:pt x="559" y="425"/>
                  <a:pt x="425" y="558"/>
                  <a:pt x="328" y="4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id-ID" sz="1500" dirty="0">
              <a:solidFill>
                <a:schemeClr val="bg1"/>
              </a:solidFill>
            </a:endParaRPr>
          </a:p>
        </p:txBody>
      </p:sp>
      <p:sp>
        <p:nvSpPr>
          <p:cNvPr id="17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Poznámky k autoevaluaci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91504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5" grpId="0"/>
          <p:bldP spid="5" grpId="0"/>
          <p:bldP spid="37" grpId="0"/>
          <p:bldP spid="38" grpId="0"/>
          <p:bldP spid="6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5" grpId="0"/>
          <p:bldP spid="5" grpId="0"/>
          <p:bldP spid="37" grpId="0"/>
          <p:bldP spid="38" grpId="0"/>
          <p:bldP spid="6" grpId="0" animBg="1"/>
          <p:bldP spid="15" grpId="0" animBg="1"/>
          <p:bldP spid="16" grpId="0" animBg="1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995" y="1340768"/>
            <a:ext cx="8178251" cy="457049"/>
          </a:xfrm>
        </p:spPr>
        <p:txBody>
          <a:bodyPr/>
          <a:lstStyle/>
          <a:p>
            <a:r>
              <a:rPr lang="cs-CZ" sz="2800" i="0" dirty="0" smtClean="0">
                <a:solidFill>
                  <a:srgbClr val="0073CF"/>
                </a:solidFill>
              </a:rPr>
              <a:t>Společným cílem je zlepšování kvality školy</a:t>
            </a:r>
            <a:endParaRPr lang="cs-CZ" sz="2800" i="0" dirty="0">
              <a:solidFill>
                <a:srgbClr val="0073CF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736995" y="2294619"/>
          <a:ext cx="8124823" cy="2465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Poznámky k autoevaluaci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0657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1890488"/>
            <a:ext cx="2585829" cy="1042734"/>
          </a:xfrm>
          <a:custGeom>
            <a:avLst/>
            <a:gdLst>
              <a:gd name="T0" fmla="*/ 907 w 907"/>
              <a:gd name="T1" fmla="*/ 0 h 520"/>
              <a:gd name="T2" fmla="*/ 645 w 907"/>
              <a:gd name="T3" fmla="*/ 0 h 520"/>
              <a:gd name="T4" fmla="*/ 592 w 907"/>
              <a:gd name="T5" fmla="*/ 23 h 520"/>
              <a:gd name="T6" fmla="*/ 293 w 907"/>
              <a:gd name="T7" fmla="*/ 500 h 520"/>
              <a:gd name="T8" fmla="*/ 249 w 907"/>
              <a:gd name="T9" fmla="*/ 520 h 520"/>
              <a:gd name="T10" fmla="*/ 0 w 907"/>
              <a:gd name="T11" fmla="*/ 52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7" h="520">
                <a:moveTo>
                  <a:pt x="907" y="0"/>
                </a:moveTo>
                <a:cubicBezTo>
                  <a:pt x="907" y="0"/>
                  <a:pt x="685" y="0"/>
                  <a:pt x="645" y="0"/>
                </a:cubicBezTo>
                <a:cubicBezTo>
                  <a:pt x="605" y="0"/>
                  <a:pt x="592" y="23"/>
                  <a:pt x="592" y="23"/>
                </a:cubicBezTo>
                <a:cubicBezTo>
                  <a:pt x="293" y="500"/>
                  <a:pt x="293" y="500"/>
                  <a:pt x="293" y="500"/>
                </a:cubicBezTo>
                <a:cubicBezTo>
                  <a:pt x="293" y="500"/>
                  <a:pt x="286" y="520"/>
                  <a:pt x="249" y="520"/>
                </a:cubicBezTo>
                <a:cubicBezTo>
                  <a:pt x="212" y="520"/>
                  <a:pt x="0" y="520"/>
                  <a:pt x="0" y="520"/>
                </a:cubicBezTo>
              </a:path>
            </a:pathLst>
          </a:custGeom>
          <a:noFill/>
          <a:ln w="88900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" y="2563570"/>
            <a:ext cx="2562977" cy="521367"/>
          </a:xfrm>
          <a:custGeom>
            <a:avLst/>
            <a:gdLst>
              <a:gd name="T0" fmla="*/ 0 w 899"/>
              <a:gd name="T1" fmla="*/ 260 h 260"/>
              <a:gd name="T2" fmla="*/ 249 w 899"/>
              <a:gd name="T3" fmla="*/ 260 h 260"/>
              <a:gd name="T4" fmla="*/ 293 w 899"/>
              <a:gd name="T5" fmla="*/ 240 h 260"/>
              <a:gd name="T6" fmla="*/ 422 w 899"/>
              <a:gd name="T7" fmla="*/ 37 h 260"/>
              <a:gd name="T8" fmla="*/ 472 w 899"/>
              <a:gd name="T9" fmla="*/ 0 h 260"/>
              <a:gd name="T10" fmla="*/ 899 w 899"/>
              <a:gd name="T11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9" h="260">
                <a:moveTo>
                  <a:pt x="0" y="260"/>
                </a:moveTo>
                <a:cubicBezTo>
                  <a:pt x="0" y="260"/>
                  <a:pt x="212" y="260"/>
                  <a:pt x="249" y="260"/>
                </a:cubicBezTo>
                <a:cubicBezTo>
                  <a:pt x="286" y="260"/>
                  <a:pt x="293" y="240"/>
                  <a:pt x="293" y="240"/>
                </a:cubicBezTo>
                <a:cubicBezTo>
                  <a:pt x="422" y="37"/>
                  <a:pt x="422" y="37"/>
                  <a:pt x="422" y="37"/>
                </a:cubicBezTo>
                <a:cubicBezTo>
                  <a:pt x="422" y="37"/>
                  <a:pt x="440" y="0"/>
                  <a:pt x="472" y="0"/>
                </a:cubicBezTo>
                <a:cubicBezTo>
                  <a:pt x="504" y="0"/>
                  <a:pt x="899" y="0"/>
                  <a:pt x="899" y="0"/>
                </a:cubicBezTo>
              </a:path>
            </a:pathLst>
          </a:custGeom>
          <a:noFill/>
          <a:ln w="88900" cap="flat">
            <a:solidFill>
              <a:schemeClr val="accent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0" y="4248852"/>
            <a:ext cx="2585829" cy="1042734"/>
          </a:xfrm>
          <a:custGeom>
            <a:avLst/>
            <a:gdLst>
              <a:gd name="T0" fmla="*/ 907 w 907"/>
              <a:gd name="T1" fmla="*/ 520 h 520"/>
              <a:gd name="T2" fmla="*/ 645 w 907"/>
              <a:gd name="T3" fmla="*/ 520 h 520"/>
              <a:gd name="T4" fmla="*/ 592 w 907"/>
              <a:gd name="T5" fmla="*/ 497 h 520"/>
              <a:gd name="T6" fmla="*/ 293 w 907"/>
              <a:gd name="T7" fmla="*/ 21 h 520"/>
              <a:gd name="T8" fmla="*/ 249 w 907"/>
              <a:gd name="T9" fmla="*/ 0 h 520"/>
              <a:gd name="T10" fmla="*/ 0 w 907"/>
              <a:gd name="T11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7" h="520">
                <a:moveTo>
                  <a:pt x="907" y="520"/>
                </a:moveTo>
                <a:cubicBezTo>
                  <a:pt x="907" y="520"/>
                  <a:pt x="685" y="520"/>
                  <a:pt x="645" y="520"/>
                </a:cubicBezTo>
                <a:cubicBezTo>
                  <a:pt x="605" y="520"/>
                  <a:pt x="592" y="497"/>
                  <a:pt x="592" y="497"/>
                </a:cubicBezTo>
                <a:cubicBezTo>
                  <a:pt x="293" y="21"/>
                  <a:pt x="293" y="21"/>
                  <a:pt x="293" y="21"/>
                </a:cubicBezTo>
                <a:cubicBezTo>
                  <a:pt x="293" y="21"/>
                  <a:pt x="286" y="0"/>
                  <a:pt x="249" y="0"/>
                </a:cubicBezTo>
                <a:cubicBezTo>
                  <a:pt x="212" y="0"/>
                  <a:pt x="0" y="0"/>
                  <a:pt x="0" y="0"/>
                </a:cubicBezTo>
              </a:path>
            </a:pathLst>
          </a:custGeom>
          <a:noFill/>
          <a:ln w="88900" cap="flat">
            <a:solidFill>
              <a:schemeClr val="accent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1" y="4081893"/>
            <a:ext cx="2562977" cy="521367"/>
          </a:xfrm>
          <a:custGeom>
            <a:avLst/>
            <a:gdLst>
              <a:gd name="T0" fmla="*/ 0 w 899"/>
              <a:gd name="T1" fmla="*/ 0 h 260"/>
              <a:gd name="T2" fmla="*/ 249 w 899"/>
              <a:gd name="T3" fmla="*/ 0 h 260"/>
              <a:gd name="T4" fmla="*/ 293 w 899"/>
              <a:gd name="T5" fmla="*/ 21 h 260"/>
              <a:gd name="T6" fmla="*/ 422 w 899"/>
              <a:gd name="T7" fmla="*/ 223 h 260"/>
              <a:gd name="T8" fmla="*/ 472 w 899"/>
              <a:gd name="T9" fmla="*/ 260 h 260"/>
              <a:gd name="T10" fmla="*/ 899 w 899"/>
              <a:gd name="T11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9" h="260">
                <a:moveTo>
                  <a:pt x="0" y="0"/>
                </a:moveTo>
                <a:cubicBezTo>
                  <a:pt x="0" y="0"/>
                  <a:pt x="212" y="0"/>
                  <a:pt x="249" y="0"/>
                </a:cubicBezTo>
                <a:cubicBezTo>
                  <a:pt x="286" y="0"/>
                  <a:pt x="293" y="21"/>
                  <a:pt x="293" y="21"/>
                </a:cubicBezTo>
                <a:cubicBezTo>
                  <a:pt x="422" y="223"/>
                  <a:pt x="422" y="223"/>
                  <a:pt x="422" y="223"/>
                </a:cubicBezTo>
                <a:cubicBezTo>
                  <a:pt x="422" y="223"/>
                  <a:pt x="440" y="260"/>
                  <a:pt x="472" y="260"/>
                </a:cubicBezTo>
                <a:cubicBezTo>
                  <a:pt x="504" y="260"/>
                  <a:pt x="899" y="260"/>
                  <a:pt x="899" y="260"/>
                </a:cubicBezTo>
              </a:path>
            </a:pathLst>
          </a:custGeom>
          <a:noFill/>
          <a:ln w="88900" cap="flat">
            <a:solidFill>
              <a:schemeClr val="accent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bdélník 7"/>
          <p:cNvSpPr/>
          <p:nvPr/>
        </p:nvSpPr>
        <p:spPr>
          <a:xfrm>
            <a:off x="2902824" y="1693923"/>
            <a:ext cx="5941632" cy="348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Kvalita ŠVP PV a jeho soulad s RVP PV.</a:t>
            </a:r>
            <a:endParaRPr lang="cs-CZ" sz="1200" dirty="0">
              <a:solidFill>
                <a:srgbClr val="00206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911507" y="2297990"/>
            <a:ext cx="5941630" cy="6352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>
                <a:solidFill>
                  <a:srgbClr val="002060"/>
                </a:solidFill>
              </a:rPr>
              <a:t>P</a:t>
            </a:r>
            <a:r>
              <a:rPr lang="cs-CZ" sz="1200" dirty="0" smtClean="0">
                <a:solidFill>
                  <a:srgbClr val="002060"/>
                </a:solidFill>
              </a:rPr>
              <a:t>rovádění vnitřního hodnocení školy dle RVP PV (ŠVP PV), </a:t>
            </a:r>
            <a:r>
              <a:rPr lang="cs-CZ" sz="1200" dirty="0" err="1">
                <a:solidFill>
                  <a:srgbClr val="002060"/>
                </a:solidFill>
              </a:rPr>
              <a:t>Autoevaluační</a:t>
            </a:r>
            <a:r>
              <a:rPr lang="cs-CZ" sz="1200" dirty="0">
                <a:solidFill>
                  <a:srgbClr val="002060"/>
                </a:solidFill>
              </a:rPr>
              <a:t> mechanizmy zaměřené na </a:t>
            </a:r>
            <a:r>
              <a:rPr lang="cs-CZ" sz="1200" dirty="0" smtClean="0">
                <a:solidFill>
                  <a:srgbClr val="002060"/>
                </a:solidFill>
              </a:rPr>
              <a:t>hodnocení </a:t>
            </a:r>
            <a:r>
              <a:rPr lang="cs-CZ" sz="1200" dirty="0">
                <a:solidFill>
                  <a:srgbClr val="002060"/>
                </a:solidFill>
              </a:rPr>
              <a:t>vzdělávacího procesu nejsou realizovány </a:t>
            </a:r>
            <a:r>
              <a:rPr lang="cs-CZ" sz="1200" dirty="0" smtClean="0">
                <a:solidFill>
                  <a:srgbClr val="002060"/>
                </a:solidFill>
              </a:rPr>
              <a:t> systematicky, komplexně </a:t>
            </a:r>
            <a:br>
              <a:rPr lang="cs-CZ" sz="1200" dirty="0" smtClean="0">
                <a:solidFill>
                  <a:srgbClr val="002060"/>
                </a:solidFill>
              </a:rPr>
            </a:br>
            <a:r>
              <a:rPr lang="cs-CZ" sz="1200" dirty="0" smtClean="0">
                <a:solidFill>
                  <a:srgbClr val="002060"/>
                </a:solidFill>
              </a:rPr>
              <a:t>a </a:t>
            </a:r>
            <a:r>
              <a:rPr lang="cs-CZ" sz="1200" dirty="0">
                <a:solidFill>
                  <a:srgbClr val="002060"/>
                </a:solidFill>
              </a:rPr>
              <a:t>efektivně.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902824" y="3202138"/>
            <a:ext cx="5941630" cy="84811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 Aktivní </a:t>
            </a:r>
            <a:r>
              <a:rPr lang="cs-CZ" sz="1200" dirty="0">
                <a:solidFill>
                  <a:srgbClr val="002060"/>
                </a:solidFill>
              </a:rPr>
              <a:t>vedení učitelů ze strany vedení školy, využívání jednání pedagogické rady ke zkvalitňování úrovně vzdělávání, </a:t>
            </a:r>
            <a:r>
              <a:rPr lang="cs-CZ" sz="1200" dirty="0" smtClean="0">
                <a:solidFill>
                  <a:srgbClr val="002060"/>
                </a:solidFill>
              </a:rPr>
              <a:t>využívání </a:t>
            </a:r>
            <a:r>
              <a:rPr lang="cs-CZ" sz="1200" dirty="0">
                <a:solidFill>
                  <a:srgbClr val="002060"/>
                </a:solidFill>
              </a:rPr>
              <a:t>hospitační činnosti a poskytování zpětné vazby učitelům, </a:t>
            </a:r>
            <a:r>
              <a:rPr lang="cs-CZ" sz="1200" dirty="0" smtClean="0">
                <a:solidFill>
                  <a:srgbClr val="002060"/>
                </a:solidFill>
              </a:rPr>
              <a:t>efektivní </a:t>
            </a:r>
            <a:r>
              <a:rPr lang="cs-CZ" sz="1200" dirty="0">
                <a:solidFill>
                  <a:srgbClr val="002060"/>
                </a:solidFill>
              </a:rPr>
              <a:t>využívání dalšího vzdělávání pedagogických pracovníků, cílené vedení pedagogického sboru ke zlepšování pedagogické činnosti (</a:t>
            </a:r>
            <a:r>
              <a:rPr lang="cs-CZ" sz="1200" dirty="0" err="1">
                <a:solidFill>
                  <a:srgbClr val="002060"/>
                </a:solidFill>
              </a:rPr>
              <a:t>koučink</a:t>
            </a:r>
            <a:r>
              <a:rPr lang="cs-CZ" sz="1200" dirty="0" smtClean="0">
                <a:solidFill>
                  <a:srgbClr val="002060"/>
                </a:solidFill>
              </a:rPr>
              <a:t>).</a:t>
            </a:r>
            <a:endParaRPr lang="cs-CZ" sz="1200" dirty="0">
              <a:solidFill>
                <a:srgbClr val="00206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902824" y="4248852"/>
            <a:ext cx="5941630" cy="630951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Propojování </a:t>
            </a:r>
            <a:r>
              <a:rPr lang="cs-CZ" sz="1200" dirty="0">
                <a:solidFill>
                  <a:srgbClr val="002060"/>
                </a:solidFill>
              </a:rPr>
              <a:t>vlastního a externího hodnocení školy,  aktivní a efektivní práce s výstupy </a:t>
            </a:r>
            <a:r>
              <a:rPr lang="cs-CZ" sz="1200" dirty="0" smtClean="0">
                <a:solidFill>
                  <a:srgbClr val="002060"/>
                </a:solidFill>
              </a:rPr>
              <a:t/>
            </a:r>
            <a:br>
              <a:rPr lang="cs-CZ" sz="1200" dirty="0" smtClean="0">
                <a:solidFill>
                  <a:srgbClr val="002060"/>
                </a:solidFill>
              </a:rPr>
            </a:br>
            <a:r>
              <a:rPr lang="cs-CZ" sz="1200" dirty="0" smtClean="0">
                <a:solidFill>
                  <a:srgbClr val="002060"/>
                </a:solidFill>
              </a:rPr>
              <a:t>z </a:t>
            </a:r>
            <a:r>
              <a:rPr lang="cs-CZ" sz="1200" dirty="0">
                <a:solidFill>
                  <a:srgbClr val="002060"/>
                </a:solidFill>
              </a:rPr>
              <a:t>inspekční činnosti, důsledné a systematické přijímání adekvátních opatření ke zlepšení činnosti </a:t>
            </a:r>
            <a:r>
              <a:rPr lang="cs-CZ" sz="1200" dirty="0" smtClean="0">
                <a:solidFill>
                  <a:srgbClr val="002060"/>
                </a:solidFill>
              </a:rPr>
              <a:t>školy.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902824" y="5013176"/>
            <a:ext cx="5941630" cy="48307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Využívání </a:t>
            </a:r>
            <a:r>
              <a:rPr lang="cs-CZ" sz="1200" dirty="0">
                <a:solidFill>
                  <a:srgbClr val="002060"/>
                </a:solidFill>
              </a:rPr>
              <a:t>aktivizujících vzdělávacích  metod (např. </a:t>
            </a:r>
            <a:r>
              <a:rPr lang="cs-CZ" sz="1200" dirty="0" smtClean="0">
                <a:solidFill>
                  <a:srgbClr val="002060"/>
                </a:solidFill>
              </a:rPr>
              <a:t>experimentování, objevování). Prostor pro hru a využívání hry jako hlavního vzdělávacího prostředku.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0" y="3621548"/>
            <a:ext cx="2585829" cy="0"/>
          </a:xfrm>
          <a:prstGeom prst="line">
            <a:avLst/>
          </a:prstGeom>
          <a:noFill/>
          <a:ln w="88900" cap="flat">
            <a:solidFill>
              <a:schemeClr val="accent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2902824" y="908373"/>
            <a:ext cx="5958996" cy="475695"/>
          </a:xfrm>
        </p:spPr>
        <p:txBody>
          <a:bodyPr/>
          <a:lstStyle/>
          <a:p>
            <a:r>
              <a:rPr lang="cs-CZ" sz="2800" b="1" i="0" dirty="0" smtClean="0">
                <a:solidFill>
                  <a:srgbClr val="0073CF"/>
                </a:solidFill>
              </a:rPr>
              <a:t>Příležitosti pro zlepšování</a:t>
            </a:r>
            <a:endParaRPr lang="cs-CZ" sz="2800" dirty="0">
              <a:solidFill>
                <a:srgbClr val="0073CF"/>
              </a:solidFill>
            </a:endParaRPr>
          </a:p>
        </p:txBody>
      </p:sp>
      <p:sp>
        <p:nvSpPr>
          <p:cNvPr id="16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Poznámky k autoevaluaci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37355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2031697"/>
            <a:ext cx="2585829" cy="1042734"/>
          </a:xfrm>
          <a:custGeom>
            <a:avLst/>
            <a:gdLst>
              <a:gd name="T0" fmla="*/ 907 w 907"/>
              <a:gd name="T1" fmla="*/ 0 h 520"/>
              <a:gd name="T2" fmla="*/ 645 w 907"/>
              <a:gd name="T3" fmla="*/ 0 h 520"/>
              <a:gd name="T4" fmla="*/ 592 w 907"/>
              <a:gd name="T5" fmla="*/ 23 h 520"/>
              <a:gd name="T6" fmla="*/ 293 w 907"/>
              <a:gd name="T7" fmla="*/ 500 h 520"/>
              <a:gd name="T8" fmla="*/ 249 w 907"/>
              <a:gd name="T9" fmla="*/ 520 h 520"/>
              <a:gd name="T10" fmla="*/ 0 w 907"/>
              <a:gd name="T11" fmla="*/ 52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7" h="520">
                <a:moveTo>
                  <a:pt x="907" y="0"/>
                </a:moveTo>
                <a:cubicBezTo>
                  <a:pt x="907" y="0"/>
                  <a:pt x="685" y="0"/>
                  <a:pt x="645" y="0"/>
                </a:cubicBezTo>
                <a:cubicBezTo>
                  <a:pt x="605" y="0"/>
                  <a:pt x="592" y="23"/>
                  <a:pt x="592" y="23"/>
                </a:cubicBezTo>
                <a:cubicBezTo>
                  <a:pt x="293" y="500"/>
                  <a:pt x="293" y="500"/>
                  <a:pt x="293" y="500"/>
                </a:cubicBezTo>
                <a:cubicBezTo>
                  <a:pt x="293" y="500"/>
                  <a:pt x="286" y="520"/>
                  <a:pt x="249" y="520"/>
                </a:cubicBezTo>
                <a:cubicBezTo>
                  <a:pt x="212" y="520"/>
                  <a:pt x="0" y="520"/>
                  <a:pt x="0" y="520"/>
                </a:cubicBezTo>
              </a:path>
            </a:pathLst>
          </a:custGeom>
          <a:noFill/>
          <a:ln w="88900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" y="2704779"/>
            <a:ext cx="2562977" cy="521367"/>
          </a:xfrm>
          <a:custGeom>
            <a:avLst/>
            <a:gdLst>
              <a:gd name="T0" fmla="*/ 0 w 899"/>
              <a:gd name="T1" fmla="*/ 260 h 260"/>
              <a:gd name="T2" fmla="*/ 249 w 899"/>
              <a:gd name="T3" fmla="*/ 260 h 260"/>
              <a:gd name="T4" fmla="*/ 293 w 899"/>
              <a:gd name="T5" fmla="*/ 240 h 260"/>
              <a:gd name="T6" fmla="*/ 422 w 899"/>
              <a:gd name="T7" fmla="*/ 37 h 260"/>
              <a:gd name="T8" fmla="*/ 472 w 899"/>
              <a:gd name="T9" fmla="*/ 0 h 260"/>
              <a:gd name="T10" fmla="*/ 899 w 899"/>
              <a:gd name="T11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9" h="260">
                <a:moveTo>
                  <a:pt x="0" y="260"/>
                </a:moveTo>
                <a:cubicBezTo>
                  <a:pt x="0" y="260"/>
                  <a:pt x="212" y="260"/>
                  <a:pt x="249" y="260"/>
                </a:cubicBezTo>
                <a:cubicBezTo>
                  <a:pt x="286" y="260"/>
                  <a:pt x="293" y="240"/>
                  <a:pt x="293" y="240"/>
                </a:cubicBezTo>
                <a:cubicBezTo>
                  <a:pt x="422" y="37"/>
                  <a:pt x="422" y="37"/>
                  <a:pt x="422" y="37"/>
                </a:cubicBezTo>
                <a:cubicBezTo>
                  <a:pt x="422" y="37"/>
                  <a:pt x="440" y="0"/>
                  <a:pt x="472" y="0"/>
                </a:cubicBezTo>
                <a:cubicBezTo>
                  <a:pt x="504" y="0"/>
                  <a:pt x="899" y="0"/>
                  <a:pt x="899" y="0"/>
                </a:cubicBezTo>
              </a:path>
            </a:pathLst>
          </a:custGeom>
          <a:noFill/>
          <a:ln w="88900" cap="flat">
            <a:solidFill>
              <a:schemeClr val="accent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0" y="4390061"/>
            <a:ext cx="2585829" cy="1042734"/>
          </a:xfrm>
          <a:custGeom>
            <a:avLst/>
            <a:gdLst>
              <a:gd name="T0" fmla="*/ 907 w 907"/>
              <a:gd name="T1" fmla="*/ 520 h 520"/>
              <a:gd name="T2" fmla="*/ 645 w 907"/>
              <a:gd name="T3" fmla="*/ 520 h 520"/>
              <a:gd name="T4" fmla="*/ 592 w 907"/>
              <a:gd name="T5" fmla="*/ 497 h 520"/>
              <a:gd name="T6" fmla="*/ 293 w 907"/>
              <a:gd name="T7" fmla="*/ 21 h 520"/>
              <a:gd name="T8" fmla="*/ 249 w 907"/>
              <a:gd name="T9" fmla="*/ 0 h 520"/>
              <a:gd name="T10" fmla="*/ 0 w 907"/>
              <a:gd name="T11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7" h="520">
                <a:moveTo>
                  <a:pt x="907" y="520"/>
                </a:moveTo>
                <a:cubicBezTo>
                  <a:pt x="907" y="520"/>
                  <a:pt x="685" y="520"/>
                  <a:pt x="645" y="520"/>
                </a:cubicBezTo>
                <a:cubicBezTo>
                  <a:pt x="605" y="520"/>
                  <a:pt x="592" y="497"/>
                  <a:pt x="592" y="497"/>
                </a:cubicBezTo>
                <a:cubicBezTo>
                  <a:pt x="293" y="21"/>
                  <a:pt x="293" y="21"/>
                  <a:pt x="293" y="21"/>
                </a:cubicBezTo>
                <a:cubicBezTo>
                  <a:pt x="293" y="21"/>
                  <a:pt x="286" y="0"/>
                  <a:pt x="249" y="0"/>
                </a:cubicBezTo>
                <a:cubicBezTo>
                  <a:pt x="212" y="0"/>
                  <a:pt x="0" y="0"/>
                  <a:pt x="0" y="0"/>
                </a:cubicBezTo>
              </a:path>
            </a:pathLst>
          </a:custGeom>
          <a:noFill/>
          <a:ln w="88900" cap="flat">
            <a:solidFill>
              <a:schemeClr val="accent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1" y="4223102"/>
            <a:ext cx="2562977" cy="521367"/>
          </a:xfrm>
          <a:custGeom>
            <a:avLst/>
            <a:gdLst>
              <a:gd name="T0" fmla="*/ 0 w 899"/>
              <a:gd name="T1" fmla="*/ 0 h 260"/>
              <a:gd name="T2" fmla="*/ 249 w 899"/>
              <a:gd name="T3" fmla="*/ 0 h 260"/>
              <a:gd name="T4" fmla="*/ 293 w 899"/>
              <a:gd name="T5" fmla="*/ 21 h 260"/>
              <a:gd name="T6" fmla="*/ 422 w 899"/>
              <a:gd name="T7" fmla="*/ 223 h 260"/>
              <a:gd name="T8" fmla="*/ 472 w 899"/>
              <a:gd name="T9" fmla="*/ 260 h 260"/>
              <a:gd name="T10" fmla="*/ 899 w 899"/>
              <a:gd name="T11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9" h="260">
                <a:moveTo>
                  <a:pt x="0" y="0"/>
                </a:moveTo>
                <a:cubicBezTo>
                  <a:pt x="0" y="0"/>
                  <a:pt x="212" y="0"/>
                  <a:pt x="249" y="0"/>
                </a:cubicBezTo>
                <a:cubicBezTo>
                  <a:pt x="286" y="0"/>
                  <a:pt x="293" y="21"/>
                  <a:pt x="293" y="21"/>
                </a:cubicBezTo>
                <a:cubicBezTo>
                  <a:pt x="422" y="223"/>
                  <a:pt x="422" y="223"/>
                  <a:pt x="422" y="223"/>
                </a:cubicBezTo>
                <a:cubicBezTo>
                  <a:pt x="422" y="223"/>
                  <a:pt x="440" y="260"/>
                  <a:pt x="472" y="260"/>
                </a:cubicBezTo>
                <a:cubicBezTo>
                  <a:pt x="504" y="260"/>
                  <a:pt x="899" y="260"/>
                  <a:pt x="899" y="260"/>
                </a:cubicBezTo>
              </a:path>
            </a:pathLst>
          </a:custGeom>
          <a:noFill/>
          <a:ln w="88900" cap="flat">
            <a:solidFill>
              <a:schemeClr val="accent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bdélník 7"/>
          <p:cNvSpPr/>
          <p:nvPr/>
        </p:nvSpPr>
        <p:spPr>
          <a:xfrm>
            <a:off x="2902824" y="1782256"/>
            <a:ext cx="5941632" cy="498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cs-CZ" sz="1100" dirty="0" smtClean="0">
                <a:solidFill>
                  <a:srgbClr val="002060"/>
                </a:solidFill>
              </a:rPr>
              <a:t>Systematické sledování rozvoje a osobních vzdělávacích pokroků jednotlivých dětí, ve spolupráci s rodiči.</a:t>
            </a:r>
          </a:p>
        </p:txBody>
      </p:sp>
      <p:sp>
        <p:nvSpPr>
          <p:cNvPr id="9" name="Obdélník 8"/>
          <p:cNvSpPr/>
          <p:nvPr/>
        </p:nvSpPr>
        <p:spPr>
          <a:xfrm>
            <a:off x="2902826" y="2446117"/>
            <a:ext cx="5941630" cy="53115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Důsledné zohledňování individuálních potřeb a odlišností jednotlivých dětí v průběhu vzdělání. </a:t>
            </a:r>
            <a:endParaRPr lang="cs-CZ" sz="1200" dirty="0">
              <a:solidFill>
                <a:srgbClr val="002060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902824" y="3511649"/>
            <a:ext cx="5941630" cy="53661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Efektivní využívání  nadstandardního vybavení škol didaktickým materiálem pro individualizovanou </a:t>
            </a:r>
            <a:r>
              <a:rPr lang="cs-CZ" sz="1200" dirty="0">
                <a:solidFill>
                  <a:srgbClr val="002060"/>
                </a:solidFill>
              </a:rPr>
              <a:t>vzdělávací nabídku</a:t>
            </a:r>
            <a:r>
              <a:rPr lang="cs-CZ" dirty="0"/>
              <a:t>.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902824" y="4477923"/>
            <a:ext cx="5941630" cy="49996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 smtClean="0">
                <a:solidFill>
                  <a:srgbClr val="002060"/>
                </a:solidFill>
              </a:rPr>
              <a:t> Průběžné poskytování formativní zpětné vazby k činnostem dětí a k jejich výsledkům vzdělávání,  podpora sebehodnocení dětí.</a:t>
            </a:r>
            <a:endParaRPr lang="cs-CZ" sz="1200" dirty="0">
              <a:solidFill>
                <a:srgbClr val="002060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902824" y="5119247"/>
            <a:ext cx="5941630" cy="62709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cs-CZ" sz="1200" dirty="0">
                <a:solidFill>
                  <a:srgbClr val="002060"/>
                </a:solidFill>
              </a:rPr>
              <a:t>V</a:t>
            </a:r>
            <a:r>
              <a:rPr lang="cs-CZ" sz="1200" dirty="0" smtClean="0">
                <a:solidFill>
                  <a:srgbClr val="002060"/>
                </a:solidFill>
              </a:rPr>
              <a:t>ysoký </a:t>
            </a:r>
            <a:r>
              <a:rPr lang="cs-CZ" sz="1200" dirty="0">
                <a:solidFill>
                  <a:srgbClr val="002060"/>
                </a:solidFill>
              </a:rPr>
              <a:t>počet dětí s odkladem školní docházky, jejich včasná,  komplexní a </a:t>
            </a:r>
            <a:r>
              <a:rPr lang="cs-CZ" sz="1200" dirty="0" smtClean="0">
                <a:solidFill>
                  <a:srgbClr val="002060"/>
                </a:solidFill>
              </a:rPr>
              <a:t>systematická podpora. Systematická</a:t>
            </a:r>
            <a:r>
              <a:rPr lang="cs-CZ" sz="1200" dirty="0">
                <a:solidFill>
                  <a:srgbClr val="002060"/>
                </a:solidFill>
              </a:rPr>
              <a:t> p</a:t>
            </a:r>
            <a:r>
              <a:rPr lang="cs-CZ" sz="1200" dirty="0" smtClean="0">
                <a:solidFill>
                  <a:srgbClr val="002060"/>
                </a:solidFill>
              </a:rPr>
              <a:t>odpora </a:t>
            </a:r>
            <a:r>
              <a:rPr lang="cs-CZ" sz="1200" dirty="0" err="1" smtClean="0">
                <a:solidFill>
                  <a:srgbClr val="002060"/>
                </a:solidFill>
              </a:rPr>
              <a:t>grafomotorických</a:t>
            </a:r>
            <a:r>
              <a:rPr lang="cs-CZ" sz="1200" dirty="0" smtClean="0">
                <a:solidFill>
                  <a:srgbClr val="002060"/>
                </a:solidFill>
              </a:rPr>
              <a:t> </a:t>
            </a:r>
            <a:r>
              <a:rPr lang="cs-CZ" sz="1200" dirty="0">
                <a:solidFill>
                  <a:srgbClr val="002060"/>
                </a:solidFill>
              </a:rPr>
              <a:t>dovednosti </a:t>
            </a:r>
            <a:r>
              <a:rPr lang="cs-CZ" sz="1200" dirty="0" smtClean="0">
                <a:solidFill>
                  <a:srgbClr val="002060"/>
                </a:solidFill>
              </a:rPr>
              <a:t> na základě individuálních potřeb dětí.</a:t>
            </a:r>
            <a:endParaRPr lang="cs-CZ" dirty="0">
              <a:solidFill>
                <a:srgbClr val="002060"/>
              </a:solidFill>
            </a:endParaRPr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0" y="3762757"/>
            <a:ext cx="2585829" cy="0"/>
          </a:xfrm>
          <a:prstGeom prst="line">
            <a:avLst/>
          </a:prstGeom>
          <a:noFill/>
          <a:ln w="88900" cap="flat">
            <a:solidFill>
              <a:schemeClr val="accent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Nadpis 1"/>
          <p:cNvSpPr txBox="1">
            <a:spLocks/>
          </p:cNvSpPr>
          <p:nvPr/>
        </p:nvSpPr>
        <p:spPr>
          <a:xfrm>
            <a:off x="2902824" y="908373"/>
            <a:ext cx="5958996" cy="475695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i="0" dirty="0" smtClean="0">
                <a:solidFill>
                  <a:srgbClr val="0073CF"/>
                </a:solidFill>
              </a:rPr>
              <a:t>Příležitosti pro zlepšování</a:t>
            </a:r>
            <a:endParaRPr lang="cs-CZ" sz="2800" dirty="0">
              <a:solidFill>
                <a:srgbClr val="0073CF"/>
              </a:solidFill>
            </a:endParaRPr>
          </a:p>
        </p:txBody>
      </p:sp>
      <p:sp>
        <p:nvSpPr>
          <p:cNvPr id="16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Poznámky k autoevaluaci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407783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79512" y="1628304"/>
            <a:ext cx="8782619" cy="4825032"/>
          </a:xfrm>
        </p:spPr>
        <p:txBody>
          <a:bodyPr anchor="t"/>
          <a:lstStyle/>
          <a:p>
            <a:pPr algn="l"/>
            <a:r>
              <a:rPr lang="cs-CZ" dirty="0" smtClean="0"/>
              <a:t>Je nedílnou součástí hodnocení výsledků vzdělávání, </a:t>
            </a:r>
            <a:br>
              <a:rPr lang="cs-CZ" dirty="0" smtClean="0"/>
            </a:br>
            <a:r>
              <a:rPr lang="cs-CZ" dirty="0" smtClean="0"/>
              <a:t>jak celkových, tak individuálních a slouží zejména </a:t>
            </a:r>
            <a:br>
              <a:rPr lang="cs-CZ" dirty="0" smtClean="0"/>
            </a:br>
            <a:r>
              <a:rPr lang="cs-CZ" dirty="0" smtClean="0"/>
              <a:t>k plánování vzdělávacích strategií.</a:t>
            </a:r>
          </a:p>
          <a:p>
            <a:pPr algn="l"/>
            <a:r>
              <a:rPr lang="cs-CZ" dirty="0" smtClean="0"/>
              <a:t>Uvědomovat si </a:t>
            </a:r>
            <a:r>
              <a:rPr lang="cs-CZ" dirty="0"/>
              <a:t>význam a přínos pro individualizované pojetí předškolního vzdělávání.</a:t>
            </a:r>
          </a:p>
          <a:p>
            <a:pPr algn="l"/>
            <a:r>
              <a:rPr lang="cs-CZ" dirty="0" smtClean="0"/>
              <a:t>Chápat rozdíl mezi psychologickou a pedagogickou diagnostikou a jejich roli při výběru diagnostických nástrojů (např. nástroj </a:t>
            </a:r>
            <a:r>
              <a:rPr lang="cs-CZ" dirty="0" err="1" smtClean="0"/>
              <a:t>Predict</a:t>
            </a:r>
            <a:r>
              <a:rPr lang="cs-CZ" dirty="0" smtClean="0"/>
              <a:t> – volně </a:t>
            </a:r>
            <a:r>
              <a:rPr lang="cs-CZ" dirty="0"/>
              <a:t>ke stažení </a:t>
            </a:r>
            <a:r>
              <a:rPr lang="cs-CZ" dirty="0">
                <a:hlinkClick r:id="rId2"/>
              </a:rPr>
              <a:t>http://www.raabe.cz/</a:t>
            </a:r>
            <a:r>
              <a:rPr lang="cs-CZ" dirty="0" err="1">
                <a:hlinkClick r:id="rId2"/>
              </a:rPr>
              <a:t>nase</a:t>
            </a:r>
            <a:r>
              <a:rPr lang="cs-CZ" dirty="0">
                <a:hlinkClick r:id="rId2"/>
              </a:rPr>
              <a:t>-projekty/</a:t>
            </a:r>
            <a:r>
              <a:rPr lang="cs-CZ" dirty="0" err="1">
                <a:hlinkClick r:id="rId2"/>
              </a:rPr>
              <a:t>good</a:t>
            </a:r>
            <a:r>
              <a:rPr lang="cs-CZ" dirty="0">
                <a:hlinkClick r:id="rId2"/>
              </a:rPr>
              <a:t>-start-to-</a:t>
            </a:r>
            <a:r>
              <a:rPr lang="cs-CZ" dirty="0" err="1">
                <a:hlinkClick r:id="rId2"/>
              </a:rPr>
              <a:t>school</a:t>
            </a:r>
            <a:r>
              <a:rPr lang="cs-CZ" dirty="0">
                <a:hlinkClick r:id="rId2"/>
              </a:rPr>
              <a:t>-projekt-</a:t>
            </a:r>
            <a:r>
              <a:rPr lang="cs-CZ" dirty="0" err="1">
                <a:hlinkClick r:id="rId2"/>
              </a:rPr>
              <a:t>erasmus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).</a:t>
            </a:r>
          </a:p>
          <a:p>
            <a:pPr marL="0" indent="0" algn="l">
              <a:buNone/>
            </a:pPr>
            <a:endParaRPr lang="cs-CZ" dirty="0" smtClean="0"/>
          </a:p>
          <a:p>
            <a:pPr marL="0" indent="0" algn="l">
              <a:buNone/>
            </a:pPr>
            <a:endParaRPr lang="cs-CZ" dirty="0" smtClean="0"/>
          </a:p>
          <a:p>
            <a:pPr algn="l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Pedagogická diagnostika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Formulář evaluace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77340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988840"/>
            <a:ext cx="8782619" cy="4536504"/>
          </a:xfrm>
        </p:spPr>
        <p:txBody>
          <a:bodyPr anchor="t"/>
          <a:lstStyle/>
          <a:p>
            <a:pPr algn="l"/>
            <a:r>
              <a:rPr lang="cs-CZ" dirty="0" smtClean="0"/>
              <a:t>Krok 18 – </a:t>
            </a:r>
            <a:r>
              <a:rPr lang="cs-CZ" dirty="0"/>
              <a:t>Přejít zpět (tlačítkem na modré liště) </a:t>
            </a:r>
            <a:r>
              <a:rPr lang="cs-CZ" dirty="0" smtClean="0"/>
              <a:t>až </a:t>
            </a:r>
            <a:r>
              <a:rPr lang="cs-CZ" dirty="0"/>
              <a:t>na úvodní okno ŠVP</a:t>
            </a:r>
          </a:p>
          <a:p>
            <a:pPr algn="l"/>
            <a:r>
              <a:rPr lang="cs-CZ" dirty="0" smtClean="0"/>
              <a:t>Krok 19 – Zvolit akci </a:t>
            </a:r>
            <a:r>
              <a:rPr lang="cs-CZ" b="1" dirty="0" smtClean="0"/>
              <a:t>Kontrola ŠVP</a:t>
            </a:r>
          </a:p>
          <a:p>
            <a:pPr algn="l"/>
            <a:r>
              <a:rPr lang="cs-CZ" dirty="0" smtClean="0"/>
              <a:t>Krok 20</a:t>
            </a:r>
            <a:r>
              <a:rPr lang="cs-CZ" dirty="0"/>
              <a:t> – </a:t>
            </a:r>
            <a:r>
              <a:rPr lang="cs-CZ" dirty="0" smtClean="0"/>
              <a:t>Opravit chyby a případně stisknout </a:t>
            </a:r>
            <a:br>
              <a:rPr lang="cs-CZ" dirty="0" smtClean="0"/>
            </a:br>
            <a:r>
              <a:rPr lang="cs-CZ" dirty="0" smtClean="0"/>
              <a:t>Přepočítat hodnotící funkci</a:t>
            </a:r>
            <a:endParaRPr lang="cs-CZ" b="1" dirty="0" smtClean="0"/>
          </a:p>
          <a:p>
            <a:pPr algn="l"/>
            <a:r>
              <a:rPr lang="cs-CZ" dirty="0" smtClean="0"/>
              <a:t>Krok 21 - </a:t>
            </a:r>
            <a:r>
              <a:rPr lang="cs-CZ" dirty="0"/>
              <a:t>Přejít zpět (tlačítkem na modré </a:t>
            </a:r>
            <a:r>
              <a:rPr lang="cs-CZ" dirty="0" smtClean="0"/>
              <a:t>liště)</a:t>
            </a:r>
          </a:p>
          <a:p>
            <a:pPr algn="l"/>
            <a:r>
              <a:rPr lang="cs-CZ" dirty="0" smtClean="0"/>
              <a:t>Krok 22 – </a:t>
            </a:r>
            <a:r>
              <a:rPr lang="cs-CZ" b="1" dirty="0" smtClean="0"/>
              <a:t>Vygenerovat dokument ŠVP</a:t>
            </a:r>
            <a:endParaRPr lang="cs-CZ" b="1" dirty="0"/>
          </a:p>
          <a:p>
            <a:pPr algn="l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Kroky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60648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Akce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9777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268760"/>
            <a:ext cx="8782619" cy="5400600"/>
          </a:xfrm>
        </p:spPr>
        <p:txBody>
          <a:bodyPr/>
          <a:lstStyle/>
          <a:p>
            <a:pPr marL="0" indent="0" algn="l">
              <a:buNone/>
            </a:pPr>
            <a:r>
              <a:rPr lang="cs-CZ" b="1" dirty="0"/>
              <a:t>InspIS ŠVP – modul pro práci se ŠVP</a:t>
            </a:r>
            <a:r>
              <a:rPr lang="cs-CZ" dirty="0"/>
              <a:t> </a:t>
            </a:r>
            <a:r>
              <a:rPr lang="cs-CZ" dirty="0" smtClean="0"/>
              <a:t>slouží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 smtClean="0"/>
              <a:t>k </a:t>
            </a:r>
            <a:r>
              <a:rPr lang="cs-CZ" dirty="0"/>
              <a:t>vytváření, </a:t>
            </a:r>
            <a:endParaRPr lang="cs-CZ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 smtClean="0"/>
              <a:t>editaci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 smtClean="0"/>
              <a:t>a </a:t>
            </a:r>
            <a:r>
              <a:rPr lang="cs-CZ" dirty="0"/>
              <a:t>úpravám ŠVP </a:t>
            </a:r>
            <a:endParaRPr lang="cs-CZ" dirty="0" smtClean="0"/>
          </a:p>
          <a:p>
            <a:pPr marL="0" indent="0" algn="l">
              <a:buNone/>
            </a:pPr>
            <a:r>
              <a:rPr lang="cs-CZ" dirty="0" smtClean="0"/>
              <a:t>na </a:t>
            </a:r>
            <a:r>
              <a:rPr lang="cs-CZ" dirty="0"/>
              <a:t>základě příslušných RVP a jejich revizí. </a:t>
            </a:r>
            <a:endParaRPr lang="cs-CZ" dirty="0" smtClean="0"/>
          </a:p>
          <a:p>
            <a:pPr marL="0" indent="0" algn="l">
              <a:buNone/>
            </a:pPr>
            <a:endParaRPr lang="cs-CZ" dirty="0" smtClean="0"/>
          </a:p>
          <a:p>
            <a:pPr marL="0" indent="0" algn="l">
              <a:buNone/>
            </a:pPr>
            <a:r>
              <a:rPr lang="cs-CZ" dirty="0" smtClean="0"/>
              <a:t>Umožňuje </a:t>
            </a:r>
            <a:r>
              <a:rPr lang="cs-CZ" dirty="0"/>
              <a:t>zakládání ŠVP a jeho úpravy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 přímou vazbou </a:t>
            </a:r>
            <a:r>
              <a:rPr lang="cs-CZ" dirty="0"/>
              <a:t>na odpovídající kapitoly </a:t>
            </a:r>
            <a:r>
              <a:rPr lang="cs-CZ" dirty="0" smtClean="0"/>
              <a:t>RVP.</a:t>
            </a:r>
            <a:endParaRPr lang="cs-CZ" dirty="0"/>
          </a:p>
          <a:p>
            <a:pPr algn="l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O systému InspIS ŠVP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Úvod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9954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Není vhodné vytvářet TVP na celý rok předem: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cs-CZ" dirty="0" smtClean="0"/>
              <a:t>roční TVP </a:t>
            </a:r>
            <a:r>
              <a:rPr lang="cs-CZ" dirty="0"/>
              <a:t>je </a:t>
            </a:r>
            <a:r>
              <a:rPr lang="cs-CZ" dirty="0" smtClean="0"/>
              <a:t>více o </a:t>
            </a:r>
            <a:r>
              <a:rPr lang="cs-CZ" dirty="0"/>
              <a:t>tom, co chce učitelka naučit,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málo </a:t>
            </a:r>
            <a:r>
              <a:rPr lang="cs-CZ" dirty="0"/>
              <a:t>respektuje vzdělávací potřeby </a:t>
            </a:r>
            <a:r>
              <a:rPr lang="cs-CZ" dirty="0" smtClean="0"/>
              <a:t>dětí,</a:t>
            </a:r>
            <a:endParaRPr lang="cs-CZ" dirty="0"/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cs-CZ" dirty="0"/>
              <a:t>roční TVP neumožňuje situační </a:t>
            </a:r>
            <a:r>
              <a:rPr lang="cs-CZ" dirty="0" smtClean="0"/>
              <a:t>plánování, </a:t>
            </a:r>
            <a:endParaRPr lang="cs-CZ" dirty="0"/>
          </a:p>
          <a:p>
            <a:pPr marL="457200" lvl="1" indent="0">
              <a:buClr>
                <a:schemeClr val="accent1">
                  <a:lumMod val="50000"/>
                </a:schemeClr>
              </a:buClr>
              <a:buNone/>
            </a:pPr>
            <a:endParaRPr lang="cs-CZ" dirty="0"/>
          </a:p>
          <a:p>
            <a:pPr marL="457200" lvl="1" indent="0">
              <a:buClr>
                <a:schemeClr val="accent1">
                  <a:lumMod val="50000"/>
                </a:schemeClr>
              </a:buClr>
              <a:buNone/>
            </a:pPr>
            <a:r>
              <a:rPr lang="cs-CZ" dirty="0" smtClean="0"/>
              <a:t>Výhodou tvorby </a:t>
            </a:r>
            <a:r>
              <a:rPr lang="cs-CZ" dirty="0"/>
              <a:t>TVP v </a:t>
            </a:r>
            <a:r>
              <a:rPr lang="cs-CZ" dirty="0" smtClean="0"/>
              <a:t>InspIS ŠVP jeho využití </a:t>
            </a:r>
            <a:r>
              <a:rPr lang="cs-CZ" dirty="0"/>
              <a:t>pro evaluaci výsledků vzdělávání a další </a:t>
            </a:r>
            <a:r>
              <a:rPr lang="cs-CZ" dirty="0" smtClean="0"/>
              <a:t>plánování.</a:t>
            </a:r>
            <a:endParaRPr lang="cs-CZ" dirty="0"/>
          </a:p>
          <a:p>
            <a:pPr lvl="1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Systém pro tvorbu TVP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60648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Třídní vzdělávací program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185335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268760"/>
            <a:ext cx="8782619" cy="5184576"/>
          </a:xfrm>
        </p:spPr>
        <p:txBody>
          <a:bodyPr/>
          <a:lstStyle/>
          <a:p>
            <a:pPr algn="l"/>
            <a:r>
              <a:rPr lang="cs-CZ" dirty="0" smtClean="0"/>
              <a:t>Krok 23 – Přejít zpět </a:t>
            </a:r>
            <a:r>
              <a:rPr lang="cs-CZ" dirty="0"/>
              <a:t>(tlačítkem na modré liště</a:t>
            </a:r>
            <a:r>
              <a:rPr lang="cs-CZ" dirty="0" smtClean="0"/>
              <a:t>) </a:t>
            </a:r>
          </a:p>
          <a:p>
            <a:pPr algn="l"/>
            <a:r>
              <a:rPr lang="cs-CZ" dirty="0" smtClean="0"/>
              <a:t>Krok 24 – Zvolit akci </a:t>
            </a:r>
            <a:r>
              <a:rPr lang="cs-CZ" b="1" dirty="0" smtClean="0"/>
              <a:t>Dokument ŠVP </a:t>
            </a:r>
          </a:p>
          <a:p>
            <a:pPr algn="l"/>
            <a:r>
              <a:rPr lang="cs-CZ" dirty="0" smtClean="0"/>
              <a:t>Krok 25 – Přejít na </a:t>
            </a:r>
            <a:r>
              <a:rPr lang="cs-CZ" b="1" dirty="0" smtClean="0"/>
              <a:t>TVP</a:t>
            </a:r>
          </a:p>
          <a:p>
            <a:pPr algn="l"/>
            <a:r>
              <a:rPr lang="cs-CZ" dirty="0" smtClean="0"/>
              <a:t>Krok 26 – Vybrat </a:t>
            </a:r>
            <a:r>
              <a:rPr lang="cs-CZ" b="1" dirty="0" smtClean="0"/>
              <a:t>formu vzdělávání</a:t>
            </a:r>
          </a:p>
          <a:p>
            <a:pPr algn="l"/>
            <a:r>
              <a:rPr lang="cs-CZ" dirty="0" smtClean="0"/>
              <a:t>Krok 27 – Zvolit </a:t>
            </a:r>
            <a:r>
              <a:rPr lang="cs-CZ" b="1" dirty="0" smtClean="0"/>
              <a:t>IB</a:t>
            </a:r>
          </a:p>
          <a:p>
            <a:pPr algn="l"/>
            <a:r>
              <a:rPr lang="cs-CZ" dirty="0" smtClean="0"/>
              <a:t>Krok 28 – Označit vybrané kompetence</a:t>
            </a:r>
          </a:p>
          <a:p>
            <a:pPr algn="l"/>
            <a:r>
              <a:rPr lang="cs-CZ" dirty="0" smtClean="0"/>
              <a:t>Krok 29 – Zvolit </a:t>
            </a:r>
            <a:r>
              <a:rPr lang="cs-CZ" b="1" dirty="0" smtClean="0"/>
              <a:t>Generovat TVP</a:t>
            </a:r>
          </a:p>
          <a:p>
            <a:pPr algn="l"/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Kroky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60648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Třídní vzdělávací program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8992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816716"/>
            <a:ext cx="8782619" cy="3412484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Vygenerovaný dokument lze podle potřeby upravovat: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 smtClean="0"/>
              <a:t>naplánovat činnosti,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dirty="0" smtClean="0"/>
              <a:t>odstranit nebo doplnit konkrétní dílčí cíle nebo očekávané výstupy,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/>
              <a:t>p</a:t>
            </a:r>
            <a:r>
              <a:rPr lang="cs-CZ" b="1" dirty="0" smtClean="0"/>
              <a:t>rovádět evaluaci TVP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Využití vygenerovaného dokumentu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60648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Třídní vzdělávací program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6004490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9" y="1844824"/>
            <a:ext cx="8782619" cy="4852644"/>
          </a:xfrm>
        </p:spPr>
        <p:txBody>
          <a:bodyPr/>
          <a:lstStyle/>
          <a:p>
            <a:r>
              <a:rPr lang="cs-CZ" sz="2400" dirty="0" smtClean="0"/>
              <a:t>Na horní liště </a:t>
            </a:r>
            <a:r>
              <a:rPr lang="cs-CZ" sz="2400" dirty="0" smtClean="0"/>
              <a:t>vpravo zvolit možnost </a:t>
            </a:r>
            <a:r>
              <a:rPr lang="cs-CZ" sz="2400" b="1" dirty="0" smtClean="0"/>
              <a:t>Odhlásit se</a:t>
            </a:r>
          </a:p>
          <a:p>
            <a:pPr marL="0" indent="0">
              <a:buNone/>
            </a:pPr>
            <a:endParaRPr lang="cs-CZ" sz="2400" b="1" dirty="0" smtClean="0"/>
          </a:p>
          <a:p>
            <a:r>
              <a:rPr lang="cs-CZ" sz="2400" dirty="0" smtClean="0"/>
              <a:t>Na přihlašovací stránce vpravo zvolit možnost </a:t>
            </a:r>
            <a:r>
              <a:rPr lang="cs-CZ" sz="2400" b="1" dirty="0"/>
              <a:t>InspIS E-LEARNING </a:t>
            </a:r>
            <a:endParaRPr lang="cs-CZ" sz="2400" b="1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Nezapomenout na závěrečné hodnocení semináře účastníky</a:t>
            </a:r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20" y="2967211"/>
            <a:ext cx="4238625" cy="361950"/>
          </a:xfrm>
          <a:prstGeom prst="rect">
            <a:avLst/>
          </a:prstGeom>
        </p:spPr>
      </p:pic>
      <p:pic>
        <p:nvPicPr>
          <p:cNvPr id="5" name="Obráze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05" y="4093605"/>
            <a:ext cx="1170940" cy="187515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1" name="Rukopis 20"/>
              <p14:cNvContentPartPr/>
              <p14:nvPr/>
            </p14:nvContentPartPr>
            <p14:xfrm>
              <a:off x="4444282" y="2965336"/>
              <a:ext cx="579960" cy="404640"/>
            </p14:xfrm>
          </p:contentPart>
        </mc:Choice>
        <mc:Fallback>
          <p:pic>
            <p:nvPicPr>
              <p:cNvPr id="21" name="Rukopis 20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32402" y="2953456"/>
                <a:ext cx="603720" cy="42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3" name="Rukopis 22"/>
              <p14:cNvContentPartPr/>
              <p14:nvPr/>
            </p14:nvContentPartPr>
            <p14:xfrm>
              <a:off x="848602" y="5060536"/>
              <a:ext cx="1003680" cy="384120"/>
            </p14:xfrm>
          </p:contentPart>
        </mc:Choice>
        <mc:Fallback>
          <p:pic>
            <p:nvPicPr>
              <p:cNvPr id="23" name="Rukopis 2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6722" y="5048656"/>
                <a:ext cx="1027440" cy="40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31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-315416"/>
            <a:ext cx="8782619" cy="6984776"/>
          </a:xfrm>
        </p:spPr>
        <p:txBody>
          <a:bodyPr/>
          <a:lstStyle/>
          <a:p>
            <a:r>
              <a:rPr lang="cs-CZ" dirty="0"/>
              <a:t>Použít přihlašovací údaje předané účastníkům na semináři.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179512" y="764704"/>
            <a:ext cx="8784976" cy="360040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48880"/>
            <a:ext cx="6120130" cy="347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986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1556792"/>
            <a:ext cx="8782619" cy="5112568"/>
          </a:xfrm>
        </p:spPr>
        <p:txBody>
          <a:bodyPr/>
          <a:lstStyle/>
          <a:p>
            <a:r>
              <a:rPr lang="cs-CZ" dirty="0"/>
              <a:t>Ve sekci </a:t>
            </a:r>
            <a:r>
              <a:rPr lang="cs-CZ" b="1" dirty="0"/>
              <a:t>Moje kurzy</a:t>
            </a:r>
            <a:r>
              <a:rPr lang="cs-CZ" dirty="0"/>
              <a:t> vybrat kurz (podle termínu semináře), který absolvují. Po </a:t>
            </a:r>
            <a:r>
              <a:rPr lang="cs-CZ" dirty="0" err="1"/>
              <a:t>rozkliknutí</a:t>
            </a:r>
            <a:r>
              <a:rPr lang="cs-CZ" dirty="0"/>
              <a:t> dojde k přesměrování do kurzu, kde jsou materiály a </a:t>
            </a:r>
            <a:r>
              <a:rPr lang="cs-CZ" b="1" dirty="0" smtClean="0"/>
              <a:t>Evaluační </a:t>
            </a:r>
            <a:r>
              <a:rPr lang="cs-CZ" b="1" dirty="0"/>
              <a:t>dotazník.</a:t>
            </a:r>
          </a:p>
          <a:p>
            <a:r>
              <a:rPr lang="cs-CZ" dirty="0"/>
              <a:t>Vyplnit </a:t>
            </a:r>
            <a:r>
              <a:rPr lang="cs-CZ" b="1" dirty="0"/>
              <a:t>Evaluační dotazník</a:t>
            </a:r>
          </a:p>
          <a:p>
            <a:r>
              <a:rPr lang="cs-CZ" dirty="0" smtClean="0"/>
              <a:t>Pokud </a:t>
            </a:r>
            <a:r>
              <a:rPr lang="cs-CZ" dirty="0"/>
              <a:t>bude zájem o certifikát ze školení, spojit se telefonicky TČ: </a:t>
            </a:r>
            <a:r>
              <a:rPr lang="cs-CZ" dirty="0" smtClean="0"/>
              <a:t>251023335 </a:t>
            </a:r>
            <a:r>
              <a:rPr lang="cs-CZ" dirty="0"/>
              <a:t>nebo e-mailem </a:t>
            </a:r>
            <a:r>
              <a:rPr lang="cs-CZ" dirty="0">
                <a:hlinkClick r:id="rId2"/>
              </a:rPr>
              <a:t>martina.pechova@csicr.cz</a:t>
            </a:r>
            <a:r>
              <a:rPr lang="cs-CZ" dirty="0"/>
              <a:t> s p. Martinou Pechovou, která ho zašle.</a:t>
            </a: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429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1331218" y="4958048"/>
            <a:ext cx="4572000" cy="10341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800" baseline="0" dirty="0" smtClean="0"/>
              <a:t>Fráni Šrámka 37, 150 21 Praha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aseline="0" dirty="0" smtClean="0"/>
              <a:t>Tel.: +420 251 </a:t>
            </a:r>
            <a:r>
              <a:rPr lang="cs-CZ" dirty="0" smtClean="0"/>
              <a:t>… …</a:t>
            </a:r>
            <a:endParaRPr lang="cs-CZ" dirty="0" smtClean="0">
              <a:latin typeface="Calibri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aseline="0" dirty="0" smtClean="0"/>
              <a:t>Email: jmeno.prijmeni@csicr.cz </a:t>
            </a:r>
            <a:r>
              <a:rPr lang="cs-CZ" dirty="0" smtClean="0">
                <a:latin typeface="Calibri" pitchFamily="34" charset="0"/>
                <a:cs typeface="Arial" pitchFamily="34" charset="0"/>
              </a:rPr>
              <a:t>ǀ </a:t>
            </a:r>
            <a:r>
              <a:rPr lang="cs-CZ" sz="1800" b="1" baseline="0" dirty="0" smtClean="0">
                <a:solidFill>
                  <a:srgbClr val="C60C30"/>
                </a:solidFill>
              </a:rPr>
              <a:t>www.csicr.cz</a:t>
            </a:r>
            <a:endParaRPr lang="cs-CZ" b="1" dirty="0" smtClean="0">
              <a:solidFill>
                <a:srgbClr val="C60C30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cs-CZ" dirty="0"/>
              <a:t>Elektronická editace ŠVP, možnost nadále se soustředit na obsah ŠVP, ne na jeho formální stránku a pro možnost formální kontroly využít funkcionalit InspIS </a:t>
            </a:r>
            <a:r>
              <a:rPr lang="cs-CZ" dirty="0" smtClean="0"/>
              <a:t>ŠVP.</a:t>
            </a:r>
            <a:endParaRPr lang="cs-CZ" dirty="0"/>
          </a:p>
          <a:p>
            <a:pPr lvl="0"/>
            <a:r>
              <a:rPr lang="cs-CZ" dirty="0"/>
              <a:t>Automatizovaná kontrola vnitřních vazeb </a:t>
            </a:r>
            <a:r>
              <a:rPr lang="cs-CZ" dirty="0" smtClean="0"/>
              <a:t>ŠVP.</a:t>
            </a:r>
            <a:endParaRPr lang="cs-CZ" dirty="0"/>
          </a:p>
          <a:p>
            <a:pPr lvl="0"/>
            <a:r>
              <a:rPr lang="cs-CZ" dirty="0"/>
              <a:t>Automatizovaná kontrola formálního souladu RVP a ŠVP, automatizovaná vazba na aktualizace </a:t>
            </a:r>
            <a:r>
              <a:rPr lang="cs-CZ" dirty="0" smtClean="0"/>
              <a:t>RVP.</a:t>
            </a:r>
            <a:endParaRPr lang="cs-CZ" dirty="0"/>
          </a:p>
          <a:p>
            <a:pPr lvl="0"/>
            <a:r>
              <a:rPr lang="cs-CZ" dirty="0"/>
              <a:t>Možnost využít automatické vygenerování formuláře pro tvorbu </a:t>
            </a:r>
            <a:r>
              <a:rPr lang="cs-CZ" dirty="0" smtClean="0"/>
              <a:t>TVP.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 sz="2800" dirty="0" smtClean="0"/>
          </a:p>
          <a:p>
            <a:r>
              <a:rPr lang="cs-CZ" sz="2800" dirty="0" smtClean="0"/>
              <a:t>Motivace </a:t>
            </a:r>
            <a:r>
              <a:rPr lang="cs-CZ" sz="2800" dirty="0"/>
              <a:t>pro využití systému InspIS ŠVP v praxi školy</a:t>
            </a:r>
          </a:p>
          <a:p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Úvod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75073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Upravena </a:t>
            </a:r>
            <a:r>
              <a:rPr lang="cs-CZ" dirty="0"/>
              <a:t>tvorba obsahu integrovaného </a:t>
            </a:r>
            <a:r>
              <a:rPr lang="cs-CZ" dirty="0" smtClean="0"/>
              <a:t>bloku.</a:t>
            </a:r>
          </a:p>
          <a:p>
            <a:r>
              <a:rPr lang="cs-CZ" dirty="0" smtClean="0"/>
              <a:t>Umožněn export podkladu pro </a:t>
            </a:r>
            <a:r>
              <a:rPr lang="cs-CZ" b="1" dirty="0" smtClean="0"/>
              <a:t>třídní vzdělávací program </a:t>
            </a:r>
            <a:br>
              <a:rPr lang="cs-CZ" b="1" dirty="0" smtClean="0"/>
            </a:br>
            <a:r>
              <a:rPr lang="cs-CZ" dirty="0" smtClean="0"/>
              <a:t>z integrovaného </a:t>
            </a:r>
            <a:r>
              <a:rPr lang="cs-CZ" dirty="0"/>
              <a:t>bloku </a:t>
            </a:r>
            <a:r>
              <a:rPr lang="cs-CZ" dirty="0" smtClean="0"/>
              <a:t> programu (dále „IB“). </a:t>
            </a:r>
          </a:p>
          <a:p>
            <a:r>
              <a:rPr lang="cs-CZ" dirty="0" smtClean="0"/>
              <a:t>Změny </a:t>
            </a:r>
            <a:r>
              <a:rPr lang="cs-CZ" dirty="0"/>
              <a:t>ve formuláři ŠVP podporujících využití </a:t>
            </a:r>
            <a:r>
              <a:rPr lang="cs-CZ" dirty="0" smtClean="0"/>
              <a:t>evaluace.</a:t>
            </a:r>
          </a:p>
          <a:p>
            <a:r>
              <a:rPr lang="cs-CZ" dirty="0" smtClean="0"/>
              <a:t>Přidán samostatný</a:t>
            </a:r>
            <a:r>
              <a:rPr lang="cs-CZ" dirty="0"/>
              <a:t> </a:t>
            </a:r>
            <a:r>
              <a:rPr lang="cs-CZ" b="1" i="1" dirty="0"/>
              <a:t>formulář pro zadávání evaluace</a:t>
            </a:r>
            <a:r>
              <a:rPr lang="cs-CZ" dirty="0"/>
              <a:t> 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 </a:t>
            </a:r>
            <a:r>
              <a:rPr lang="cs-CZ" dirty="0"/>
              <a:t>tabulce. </a:t>
            </a:r>
            <a:endParaRPr lang="cs-CZ" dirty="0" smtClean="0"/>
          </a:p>
          <a:p>
            <a:pPr marL="0" indent="0">
              <a:buNone/>
            </a:pPr>
            <a:endParaRPr lang="cs-CZ" sz="2000" dirty="0"/>
          </a:p>
          <a:p>
            <a:r>
              <a:rPr lang="cs-CZ" sz="2200" dirty="0" smtClean="0"/>
              <a:t>Verze RVP PV 2019 důsledně kopíruje požadavky uvedené v RVP PV </a:t>
            </a:r>
            <a:br>
              <a:rPr lang="cs-CZ" sz="2200" dirty="0" smtClean="0"/>
            </a:br>
            <a:r>
              <a:rPr lang="cs-CZ" sz="2200" dirty="0" smtClean="0"/>
              <a:t>v kapitole 12. Zásady pro zpracování školního vzdělávacího programu.</a:t>
            </a:r>
          </a:p>
          <a:p>
            <a:r>
              <a:rPr lang="cs-CZ" sz="2200" dirty="0" smtClean="0"/>
              <a:t>Pro lepší srozumitelnost byly použity formulace z této kapitoly. </a:t>
            </a:r>
            <a:endParaRPr lang="cs-CZ" sz="2200" dirty="0"/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sz="3200" dirty="0" smtClean="0"/>
              <a:t>Změny provedené v RVP PV 2019 v InspIS ŠVP</a:t>
            </a:r>
            <a:endParaRPr lang="cs-CZ" sz="3200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Změny nové verze RVP PV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1719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81868" y="548680"/>
            <a:ext cx="8782619" cy="6120680"/>
          </a:xfrm>
        </p:spPr>
        <p:txBody>
          <a:bodyPr/>
          <a:lstStyle/>
          <a:p>
            <a:r>
              <a:rPr lang="cs-CZ" dirty="0" smtClean="0"/>
              <a:t>Analýza stavu školy vychází především z autoevaluace předchozího období.</a:t>
            </a:r>
          </a:p>
          <a:p>
            <a:r>
              <a:rPr lang="cs-CZ" dirty="0" smtClean="0"/>
              <a:t>Výstupy externího hodnocení ČŠI – Inspekční zpráva a zveřejněný Souhrnný report – Kriteriální rámec (PV).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Východiska tvorby ŠVP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Východiska tvorby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907420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36"/>
          <a:stretch/>
        </p:blipFill>
        <p:spPr>
          <a:xfrm>
            <a:off x="0" y="1055339"/>
            <a:ext cx="9144000" cy="4389885"/>
          </a:xfrm>
          <a:prstGeom prst="rect">
            <a:avLst/>
          </a:prstGeom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Východiska tvorby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2885318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cs-CZ" sz="3200" dirty="0" smtClean="0"/>
              <a:t>Přihlásit se do systému InspIS DATA</a:t>
            </a:r>
          </a:p>
          <a:p>
            <a:pPr algn="l"/>
            <a:r>
              <a:rPr lang="cs-CZ" sz="3200" dirty="0" smtClean="0"/>
              <a:t>Na modré liště kliknout na </a:t>
            </a:r>
            <a:r>
              <a:rPr lang="cs-CZ" sz="3200" b="1" u="sng" dirty="0" smtClean="0"/>
              <a:t>Sestavy</a:t>
            </a:r>
            <a:r>
              <a:rPr lang="cs-CZ" sz="3200" b="1" dirty="0" smtClean="0"/>
              <a:t>, </a:t>
            </a:r>
            <a:br>
              <a:rPr lang="cs-CZ" sz="3200" b="1" dirty="0" smtClean="0"/>
            </a:br>
            <a:r>
              <a:rPr lang="cs-CZ" sz="3200" dirty="0" smtClean="0"/>
              <a:t>v roletce vybrat </a:t>
            </a:r>
            <a:r>
              <a:rPr lang="cs-CZ" sz="3200" b="1" u="sng" dirty="0" smtClean="0"/>
              <a:t>Uložené sestavy</a:t>
            </a:r>
            <a:r>
              <a:rPr lang="cs-CZ" sz="3200" dirty="0" smtClean="0"/>
              <a:t>.</a:t>
            </a:r>
          </a:p>
          <a:p>
            <a:pPr algn="l"/>
            <a:r>
              <a:rPr lang="cs-CZ" sz="3200" dirty="0" smtClean="0"/>
              <a:t>V levé liště v </a:t>
            </a:r>
            <a:r>
              <a:rPr lang="cs-CZ" sz="3200" b="1" dirty="0" smtClean="0"/>
              <a:t>Tiskových sestavách</a:t>
            </a:r>
            <a:r>
              <a:rPr lang="cs-CZ" sz="3200" dirty="0" smtClean="0"/>
              <a:t> vybrat </a:t>
            </a:r>
            <a:r>
              <a:rPr lang="cs-CZ" sz="3200" b="1" dirty="0" smtClean="0"/>
              <a:t>Školní reporty pro MŠ, ZŠ a SŠ</a:t>
            </a:r>
            <a:r>
              <a:rPr lang="cs-CZ" sz="3200" dirty="0" smtClean="0"/>
              <a:t> a zde vybrat </a:t>
            </a:r>
            <a:r>
              <a:rPr lang="cs-CZ" sz="3200" b="1" dirty="0" smtClean="0"/>
              <a:t>Kriteriální hodnocení školy</a:t>
            </a:r>
            <a:r>
              <a:rPr lang="cs-CZ" sz="3200" dirty="0" smtClean="0"/>
              <a:t>.</a:t>
            </a:r>
          </a:p>
          <a:p>
            <a:endParaRPr lang="cs-CZ" dirty="0"/>
          </a:p>
          <a:p>
            <a:pPr algn="l"/>
            <a:r>
              <a:rPr lang="cs-CZ" sz="2400" dirty="0" smtClean="0"/>
              <a:t>V InspIS DATA </a:t>
            </a:r>
            <a:r>
              <a:rPr lang="cs-CZ" sz="2400" dirty="0"/>
              <a:t>je možné </a:t>
            </a:r>
            <a:r>
              <a:rPr lang="cs-CZ" sz="2400" dirty="0" smtClean="0"/>
              <a:t>také spravovat </a:t>
            </a:r>
            <a:r>
              <a:rPr lang="cs-CZ" sz="2400" dirty="0"/>
              <a:t>uživatelské účty (přidělovat </a:t>
            </a:r>
            <a:r>
              <a:rPr lang="cs-CZ" sz="2400" dirty="0" smtClean="0"/>
              <a:t>role dalším pedagogům)</a:t>
            </a:r>
            <a:br>
              <a:rPr lang="cs-CZ" sz="2400" dirty="0" smtClean="0"/>
            </a:br>
            <a:r>
              <a:rPr lang="cs-CZ" sz="2400" dirty="0" smtClean="0"/>
              <a:t> v modulu Správa uživatelských účtů (žlutě podbarveno).</a:t>
            </a:r>
            <a:endParaRPr lang="cs-CZ" sz="2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 smtClean="0"/>
              <a:t>Cesta k souhrnnému reportu</a:t>
            </a:r>
            <a:endParaRPr lang="cs-CZ" dirty="0"/>
          </a:p>
        </p:txBody>
      </p:sp>
      <p:sp>
        <p:nvSpPr>
          <p:cNvPr id="4" name="Nadpis 3"/>
          <p:cNvSpPr txBox="1">
            <a:spLocks/>
          </p:cNvSpPr>
          <p:nvPr/>
        </p:nvSpPr>
        <p:spPr>
          <a:xfrm>
            <a:off x="2339752" y="207304"/>
            <a:ext cx="3151262" cy="3995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100" b="0" i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i="0" dirty="0" smtClean="0"/>
              <a:t>Východiska tvorby ŠVP</a:t>
            </a:r>
            <a:endParaRPr lang="cs-CZ" sz="2000" b="1" i="0" dirty="0"/>
          </a:p>
        </p:txBody>
      </p:sp>
    </p:spTree>
    <p:extLst>
      <p:ext uri="{BB962C8B-B14F-4D97-AF65-F5344CB8AC3E}">
        <p14:creationId xmlns:p14="http://schemas.microsoft.com/office/powerpoint/2010/main" val="327709888"/>
      </p:ext>
    </p:extLst>
  </p:cSld>
  <p:clrMapOvr>
    <a:masterClrMapping/>
  </p:clrMapOvr>
</p:sld>
</file>

<file path=ppt/theme/theme1.xml><?xml version="1.0" encoding="utf-8"?>
<a:theme xmlns:a="http://schemas.openxmlformats.org/drawingml/2006/main" name="česká školní inspekce š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000" b="1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prezentace ČŠI - vzor (2)" id="{58D6B30A-CA8E-4D9F-A069-018312819F3F}" vid="{BC3C9A63-A765-4694-B9CE-7B67BEE5F57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430F0AC30584D4B8EB8098A6DE49F70" ma:contentTypeVersion="0" ma:contentTypeDescription="Vytvoří nový dokument" ma:contentTypeScope="" ma:versionID="c405e8180b07a533221a3849226c36f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2e859ab3f162ac39b5a50c90827832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ACC47F-9378-48FC-A691-7D6EB0254D7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8409F1A-82EB-44D8-9EED-BB4A11FE9C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EEE715-0E97-43B2-B581-5521E6E78C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2293</TotalTime>
  <Words>1711</Words>
  <Application>Microsoft Office PowerPoint</Application>
  <PresentationFormat>Předvádění na obrazovce (4:3)</PresentationFormat>
  <Paragraphs>309</Paragraphs>
  <Slides>46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51" baseType="lpstr">
      <vt:lpstr>Arial</vt:lpstr>
      <vt:lpstr>Calibri</vt:lpstr>
      <vt:lpstr>Times New Roman</vt:lpstr>
      <vt:lpstr>Wingdings</vt:lpstr>
      <vt:lpstr>česká školní inspekce šablona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Formulář ŠVP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Společným cílem je zlepšování kvality školy</vt:lpstr>
      <vt:lpstr>Příležitosti pro zlepšování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lucie.kovarikova@csicr.cz</dc:creator>
  <cp:lastModifiedBy>Sedláčková Hana</cp:lastModifiedBy>
  <cp:revision>167</cp:revision>
  <cp:lastPrinted>2019-09-20T12:26:40Z</cp:lastPrinted>
  <dcterms:created xsi:type="dcterms:W3CDTF">2014-01-14T12:07:55Z</dcterms:created>
  <dcterms:modified xsi:type="dcterms:W3CDTF">2019-09-27T06:51:31Z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0x0101007430F0AC30584D4B8EB8098A6DE49F70</vt:lpwstr>
  </property>
</Properties>
</file>